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1" r:id="rId5"/>
    <p:sldId id="259" r:id="rId6"/>
    <p:sldId id="264" r:id="rId7"/>
    <p:sldId id="263" r:id="rId8"/>
    <p:sldId id="258" r:id="rId9"/>
    <p:sldId id="267" r:id="rId10"/>
    <p:sldId id="265" r:id="rId11"/>
    <p:sldId id="268" r:id="rId12"/>
    <p:sldId id="266" r:id="rId13"/>
    <p:sldId id="269" r:id="rId14"/>
    <p:sldId id="270" r:id="rId15"/>
    <p:sldId id="273" r:id="rId16"/>
    <p:sldId id="271" r:id="rId17"/>
    <p:sldId id="307" r:id="rId18"/>
    <p:sldId id="277" r:id="rId19"/>
    <p:sldId id="278" r:id="rId20"/>
    <p:sldId id="279" r:id="rId21"/>
    <p:sldId id="304" r:id="rId22"/>
    <p:sldId id="272" r:id="rId23"/>
    <p:sldId id="280" r:id="rId24"/>
    <p:sldId id="274" r:id="rId25"/>
    <p:sldId id="275" r:id="rId26"/>
    <p:sldId id="276" r:id="rId27"/>
    <p:sldId id="281" r:id="rId28"/>
    <p:sldId id="282" r:id="rId29"/>
    <p:sldId id="283" r:id="rId30"/>
    <p:sldId id="299" r:id="rId31"/>
    <p:sldId id="300" r:id="rId32"/>
    <p:sldId id="284" r:id="rId33"/>
    <p:sldId id="285" r:id="rId34"/>
    <p:sldId id="286" r:id="rId35"/>
    <p:sldId id="287" r:id="rId36"/>
    <p:sldId id="288" r:id="rId37"/>
    <p:sldId id="290" r:id="rId38"/>
    <p:sldId id="289" r:id="rId39"/>
    <p:sldId id="291" r:id="rId40"/>
    <p:sldId id="292" r:id="rId41"/>
    <p:sldId id="293" r:id="rId42"/>
    <p:sldId id="294" r:id="rId43"/>
    <p:sldId id="305" r:id="rId44"/>
    <p:sldId id="297" r:id="rId45"/>
    <p:sldId id="295" r:id="rId46"/>
    <p:sldId id="296" r:id="rId47"/>
    <p:sldId id="303" r:id="rId48"/>
    <p:sldId id="302" r:id="rId49"/>
    <p:sldId id="298" r:id="rId50"/>
    <p:sldId id="301"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p:cViewPr varScale="1">
        <p:scale>
          <a:sx n="78" d="100"/>
          <a:sy n="78" d="100"/>
        </p:scale>
        <p:origin x="29" y="1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6AAEE6C-30C0-4A44-ACB8-A41921DDF5C2}" type="datetimeFigureOut">
              <a:rPr lang="en-CA" smtClean="0"/>
              <a:t>2019-02-27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362621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6AAEE6C-30C0-4A44-ACB8-A41921DDF5C2}" type="datetimeFigureOut">
              <a:rPr lang="en-CA" smtClean="0"/>
              <a:t>2019-02-27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509964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6AAEE6C-30C0-4A44-ACB8-A41921DDF5C2}" type="datetimeFigureOut">
              <a:rPr lang="en-CA" smtClean="0"/>
              <a:t>2019-02-27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257854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6AAEE6C-30C0-4A44-ACB8-A41921DDF5C2}" type="datetimeFigureOut">
              <a:rPr lang="en-CA" smtClean="0"/>
              <a:t>2019-02-27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406793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AAEE6C-30C0-4A44-ACB8-A41921DDF5C2}" type="datetimeFigureOut">
              <a:rPr lang="en-CA" smtClean="0"/>
              <a:t>2019-02-27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133328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6AAEE6C-30C0-4A44-ACB8-A41921DDF5C2}" type="datetimeFigureOut">
              <a:rPr lang="en-CA" smtClean="0"/>
              <a:t>2019-02-27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74768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6AAEE6C-30C0-4A44-ACB8-A41921DDF5C2}" type="datetimeFigureOut">
              <a:rPr lang="en-CA" smtClean="0"/>
              <a:t>2019-02-27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396358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6AAEE6C-30C0-4A44-ACB8-A41921DDF5C2}" type="datetimeFigureOut">
              <a:rPr lang="en-CA" smtClean="0"/>
              <a:t>2019-02-27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241232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AEE6C-30C0-4A44-ACB8-A41921DDF5C2}" type="datetimeFigureOut">
              <a:rPr lang="en-CA" smtClean="0"/>
              <a:t>2019-02-27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190972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AEE6C-30C0-4A44-ACB8-A41921DDF5C2}" type="datetimeFigureOut">
              <a:rPr lang="en-CA" smtClean="0"/>
              <a:t>2019-02-27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123126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AEE6C-30C0-4A44-ACB8-A41921DDF5C2}" type="datetimeFigureOut">
              <a:rPr lang="en-CA" smtClean="0"/>
              <a:t>2019-02-27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953143-77D1-489C-8FD5-32DEEBEFE9D7}" type="slidenum">
              <a:rPr lang="en-CA" smtClean="0"/>
              <a:t>‹#›</a:t>
            </a:fld>
            <a:endParaRPr lang="en-CA"/>
          </a:p>
        </p:txBody>
      </p:sp>
    </p:spTree>
    <p:extLst>
      <p:ext uri="{BB962C8B-B14F-4D97-AF65-F5344CB8AC3E}">
        <p14:creationId xmlns:p14="http://schemas.microsoft.com/office/powerpoint/2010/main" val="2195178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AEE6C-30C0-4A44-ACB8-A41921DDF5C2}" type="datetimeFigureOut">
              <a:rPr lang="en-CA" smtClean="0"/>
              <a:t>2019-02-27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3143-77D1-489C-8FD5-32DEEBEFE9D7}" type="slidenum">
              <a:rPr lang="en-CA" smtClean="0"/>
              <a:t>‹#›</a:t>
            </a:fld>
            <a:endParaRPr lang="en-CA"/>
          </a:p>
        </p:txBody>
      </p:sp>
    </p:spTree>
    <p:extLst>
      <p:ext uri="{BB962C8B-B14F-4D97-AF65-F5344CB8AC3E}">
        <p14:creationId xmlns:p14="http://schemas.microsoft.com/office/powerpoint/2010/main" val="2099282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ackoverflow.com/questions/26620312/installing-git-in-path-with-github-client-for-window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3schools.com/js/js_htmldom.asp" TargetMode="External"/><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3schools.com/jsref/tryit.asp?filename=tryjsref_onclick" TargetMode="External"/><Relationship Id="rId2" Type="http://schemas.openxmlformats.org/officeDocument/2006/relationships/hyperlink" Target="https://www.w3schools.com/jsref/dom_obj_event.asp"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json.org/" TargetMode="External"/><Relationship Id="rId2" Type="http://schemas.openxmlformats.org/officeDocument/2006/relationships/hyperlink" Target="https://www.w3schools.com/js/js_json_intro.asp"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hyperlink" Target="https://www.json.org/" TargetMode="External"/><Relationship Id="rId2" Type="http://schemas.openxmlformats.org/officeDocument/2006/relationships/hyperlink" Target="https://www.w3schools.com/js/js_json_intro.asp"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www.w3schools.com/js/js_ajax_intro.as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cs.microsoft.com/en-us/azure/cognitive-services/Computer-vision/quickstarts/javascript-analyze" TargetMode="External"/><Relationship Id="rId1" Type="http://schemas.openxmlformats.org/officeDocument/2006/relationships/slideLayout" Target="../slideLayouts/slideLayout2.xml"/><Relationship Id="rId6" Type="http://schemas.openxmlformats.org/officeDocument/2006/relationships/hyperlink" Target="https://www.downes.ca/files/msindex.html" TargetMode="External"/><Relationship Id="rId5" Type="http://schemas.openxmlformats.org/officeDocument/2006/relationships/hyperlink" Target="file:///C:\Users\downess\AppData\Local\Programs\Microsoft%20VS%20Code\Code.exe%20C:\Users\downess\CodeProjects\MS-API\Computer%20Vision"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3schools.com/jquery/default.asp"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getbootstrap.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odejs.org/en/download/"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s.google.com/web/fundamentals/accessibility/semantics-aria/" TargetMode="External"/><Relationship Id="rId2" Type="http://schemas.openxmlformats.org/officeDocument/2006/relationships/hyperlink" Target="https://www.w3.org/TR/wai-aria/"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codeinwp.com/blog/angular-vs-vue-vs-react/" TargetMode="External"/><Relationship Id="rId7" Type="http://schemas.openxmlformats.org/officeDocument/2006/relationships/hyperlink" Target="https://vuejs.org/" TargetMode="External"/><Relationship Id="rId2" Type="http://schemas.openxmlformats.org/officeDocument/2006/relationships/hyperlink" Target="https://medium.com/zerotomastery/tech-trends-showdown-react-vs-angular-vs-vue-61ffaf1d8706" TargetMode="External"/><Relationship Id="rId1" Type="http://schemas.openxmlformats.org/officeDocument/2006/relationships/slideLayout" Target="../slideLayouts/slideLayout2.xml"/><Relationship Id="rId6" Type="http://schemas.openxmlformats.org/officeDocument/2006/relationships/hyperlink" Target="https://reactjs.org/" TargetMode="External"/><Relationship Id="rId5" Type="http://schemas.openxmlformats.org/officeDocument/2006/relationships/hyperlink" Target="https://angular.io/"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localhost:8080/" TargetMode="External"/><Relationship Id="rId5" Type="http://schemas.openxmlformats.org/officeDocument/2006/relationships/hyperlink" Target="file:///C:\Users\downess\AppData\Local\Programs\Microsoft%20VS%20Code\Code.exe%20C:\Users\downess\CodeProjects\Node\app" TargetMode="External"/><Relationship Id="rId4" Type="http://schemas.openxmlformats.org/officeDocument/2006/relationships/hyperlink" Target="https://www.w3schools.com/nodejs/default.as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vucuong12.github.io/2015/11/02/Javascript%20Event%20Loop%20with%20Node.js%20for%20Beginner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json.org/" TargetMode="External"/><Relationship Id="rId7" Type="http://schemas.openxmlformats.org/officeDocument/2006/relationships/hyperlink" Target="http://localhost:8080/" TargetMode="External"/><Relationship Id="rId2" Type="http://schemas.openxmlformats.org/officeDocument/2006/relationships/hyperlink" Target="https://www.w3schools.com/js/js_json_intro.asp" TargetMode="External"/><Relationship Id="rId1" Type="http://schemas.openxmlformats.org/officeDocument/2006/relationships/slideLayout" Target="../slideLayouts/slideLayout2.xml"/><Relationship Id="rId6" Type="http://schemas.openxmlformats.org/officeDocument/2006/relationships/hyperlink" Target="file:///C:\Users\downess\AppData\Local\Programs\Microsoft%20VS%20Code\Code.exe%20C:\Users\downess\CodeProjects\Node\w3schools"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Node\w3schools" TargetMode="External"/><Relationship Id="rId2" Type="http://schemas.openxmlformats.org/officeDocument/2006/relationships/hyperlink" Target="https://www.w3schools.com/nodejs/nodejs_email.asp" TargetMode="External"/><Relationship Id="rId1" Type="http://schemas.openxmlformats.org/officeDocument/2006/relationships/slideLayout" Target="../slideLayouts/slideLayout2.xml"/><Relationship Id="rId4" Type="http://schemas.openxmlformats.org/officeDocument/2006/relationships/hyperlink" Target="http://localhost:808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yarnpkg.com/en/" TargetMode="External"/><Relationship Id="rId2" Type="http://schemas.openxmlformats.org/officeDocument/2006/relationships/hyperlink" Target="https://www.npmjs.com/"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s://docs.npmjs.com/creating-a-package-json-file"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st.github.com/Downes/630c639ca77e01a21782ce2e22b20ad8" TargetMode="External"/><Relationship Id="rId2" Type="http://schemas.openxmlformats.org/officeDocument/2006/relationships/hyperlink" Target="https://medium.com/@asimmittal/using-jquery-nodejs-to-scrape-the-web-9bb5d439413b"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it-scm.com/downloa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ithub.com/tensorflow/tfjs/issues/74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arnpkg.com/"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xpressjs.com/" TargetMode="External"/><Relationship Id="rId1" Type="http://schemas.openxmlformats.org/officeDocument/2006/relationships/slideLayout" Target="../slideLayouts/slideLayout2.xml"/><Relationship Id="rId5" Type="http://schemas.openxmlformats.org/officeDocument/2006/relationships/hyperlink" Target="https://www.airpair.com/node.js/posts/nodejs-framework-comparison-express-koa-hapi" TargetMode="Externa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blog.codeanalogies.com/2017/11/03/understanding-the-basics-of-express-js/" TargetMode="External"/><Relationship Id="rId1" Type="http://schemas.openxmlformats.org/officeDocument/2006/relationships/slideLayout" Target="../slideLayouts/slideLayout2.xml"/><Relationship Id="rId4" Type="http://schemas.openxmlformats.org/officeDocument/2006/relationships/hyperlink" Target="https://expressjs.com/en/resources/middleware/cor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eveloper.mozilla.org/en-US/docs/Learn/Server-side/Express_Nodejs/routes"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hyperlink" Target="https://github.com/expressjs/express/wiki#template-engines" TargetMode="External"/><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hyperlink" Target="https://fullstack-developer.academy/res-json-vs-res-send-vs-res-end-in-express/"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expressjs.com/en/guide/using-template-engine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localhost:3000/" TargetMode="External"/><Relationship Id="rId2" Type="http://schemas.openxmlformats.org/officeDocument/2006/relationships/hyperlink" Target="https://expressjs.com/en/starter/generator.html" TargetMode="External"/><Relationship Id="rId1" Type="http://schemas.openxmlformats.org/officeDocument/2006/relationships/slideLayout" Target="../slideLayouts/slideLayout2.xml"/><Relationship Id="rId6" Type="http://schemas.openxmlformats.org/officeDocument/2006/relationships/hyperlink" Target="file:///C:\Users\downess\AppData\Local\Programs\Microsoft%20VS%20Code\Code.exe%20C:\Users\downess\CodeProjects\ExpressProjects\Generate"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hyperlink" Target="http://localhost:3000/tasks" TargetMode="External"/><Relationship Id="rId3" Type="http://schemas.openxmlformats.org/officeDocument/2006/relationships/image" Target="../media/image53.PNG"/><Relationship Id="rId7" Type="http://schemas.openxmlformats.org/officeDocument/2006/relationships/hyperlink" Target="file:///C:\Users\downess\AppData\Local\Programs\Microsoft%20VS%20Code\Code.exe%20C:\Users\downess\CodeProjects\ExpressProjects\MySQLAPI" TargetMode="External"/><Relationship Id="rId2" Type="http://schemas.openxmlformats.org/officeDocument/2006/relationships/hyperlink" Target="https://jinalshahblog.wordpress.com/2016/10/06/rest-api-using-node-js-and-mysql/"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s://docs.feathersjs.com/api/express" TargetMode="External"/><Relationship Id="rId7" Type="http://schemas.openxmlformats.org/officeDocument/2006/relationships/image" Target="../media/image58.png"/><Relationship Id="rId2" Type="http://schemas.openxmlformats.org/officeDocument/2006/relationships/hyperlink" Target="https://feathersjs.com/" TargetMode="External"/><Relationship Id="rId1" Type="http://schemas.openxmlformats.org/officeDocument/2006/relationships/slideLayout" Target="../slideLayouts/slideLayout2.xml"/><Relationship Id="rId6" Type="http://schemas.openxmlformats.org/officeDocument/2006/relationships/hyperlink" Target="http://localhost:8080/" TargetMode="External"/><Relationship Id="rId5" Type="http://schemas.openxmlformats.org/officeDocument/2006/relationships/hyperlink" Target="file:///C:\Users\downess\AppData\Local\Programs\Microsoft%20VS%20Code\Code.exe%20C:\Users\downess\CodeProjects\ExpressProjects\Feathers" TargetMode="Externa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file:///C:\Users\downess\AppData\Local\Programs\Microsoft%20VS%20Code\Code.exe%20C:\Users\downess\CodeProjects\ExpressProjects\Chat" TargetMode="External"/><Relationship Id="rId7" Type="http://schemas.openxmlformats.org/officeDocument/2006/relationships/hyperlink" Target="https://auth0.com/docs/jwt" TargetMode="External"/><Relationship Id="rId2" Type="http://schemas.openxmlformats.org/officeDocument/2006/relationships/hyperlink" Target="https://docs.feathersjs.com/guides/chat/creating.html" TargetMode="External"/><Relationship Id="rId1" Type="http://schemas.openxmlformats.org/officeDocument/2006/relationships/slideLayout" Target="../slideLayouts/slideLayout2.xml"/><Relationship Id="rId6" Type="http://schemas.openxmlformats.org/officeDocument/2006/relationships/hyperlink" Target="https://github.com/louischatriot/nedb" TargetMode="External"/><Relationship Id="rId5" Type="http://schemas.openxmlformats.org/officeDocument/2006/relationships/hyperlink" Target="https://app.getpostman.com/" TargetMode="External"/><Relationship Id="rId4" Type="http://schemas.openxmlformats.org/officeDocument/2006/relationships/hyperlink" Target="http://localhost:30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ode.visualstudio.com/download"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electronjs.org/" TargetMode="External"/><Relationship Id="rId1" Type="http://schemas.openxmlformats.org/officeDocument/2006/relationships/slideLayout" Target="../slideLayouts/slideLayout2.xml"/><Relationship Id="rId4" Type="http://schemas.openxmlformats.org/officeDocument/2006/relationships/hyperlink" Target="https://www.slideshare.net/nirnoy9/bringing-javascript-to-the-desktop-with-electro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slideshare.net/nirnoy9/bringing-javascript-to-the-desktop-with-electron" TargetMode="External"/><Relationship Id="rId2" Type="http://schemas.openxmlformats.org/officeDocument/2006/relationships/hyperlink" Target="https://electronjs.org/" TargetMode="Externa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github.com/electron/electron-api-demos" TargetMode="External"/><Relationship Id="rId1" Type="http://schemas.openxmlformats.org/officeDocument/2006/relationships/slideLayout" Target="../slideLayouts/slideLayout2.xml"/><Relationship Id="rId4" Type="http://schemas.openxmlformats.org/officeDocument/2006/relationships/hyperlink" Target="file:///C:\Users\downess\AppData\Local\Programs\Microsoft%20VS%20Code\Code.exe%20C:\Users\downess\CodeProjects\Electron\electron-apis\electron-api-demo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ElectronProjects\Toolkit" TargetMode="External"/><Relationship Id="rId2" Type="http://schemas.openxmlformats.org/officeDocument/2006/relationships/hyperlink" Target="https://www.npmjs.com/package/electron-toolkit"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Electron\rss-reader-electron" TargetMode="External"/><Relationship Id="rId2" Type="http://schemas.openxmlformats.org/officeDocument/2006/relationships/hyperlink" Target="https://github.com/timothyjellison/rss-reader-electron"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Electron\m3-calculator-original" TargetMode="External"/><Relationship Id="rId2" Type="http://schemas.openxmlformats.org/officeDocument/2006/relationships/hyperlink" Target="https://halfanhour.blogspot.com/2019/01/learning-electron-part-2.html"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Electron\crypto-app" TargetMode="External"/><Relationship Id="rId2" Type="http://schemas.openxmlformats.org/officeDocument/2006/relationships/hyperlink" Target="https://coursetro.com/courses/22/Creating-Desktop-Apps-with-Electron-Tutorial"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ElectronProjects\polar-bookshelf" TargetMode="External"/><Relationship Id="rId2" Type="http://schemas.openxmlformats.org/officeDocument/2006/relationships/hyperlink" Target="https://github.com/burtonator/polar-bookshelf"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hyperlink" Target="file:///C:\Users\downess\AppData\Local\Programs\Microsoft%20VS%20Code\Code.exe%20C:\Users\downess\CodeProjects\ElectronProjects\udemy-dl-gui" TargetMode="External"/><Relationship Id="rId2" Type="http://schemas.openxmlformats.org/officeDocument/2006/relationships/hyperlink" Target="https://github.com/riazXrazor/udemy-dl-gui"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github.com/lightningnetwork/lnd/tree/master/autopilot" TargetMode="External"/><Relationship Id="rId7" Type="http://schemas.openxmlformats.org/officeDocument/2006/relationships/image" Target="../media/image74.png"/><Relationship Id="rId2" Type="http://schemas.openxmlformats.org/officeDocument/2006/relationships/hyperlink" Target="https://github.com/lightningnetwork/lnd" TargetMode="External"/><Relationship Id="rId1" Type="http://schemas.openxmlformats.org/officeDocument/2006/relationships/slideLayout" Target="../slideLayouts/slideLayout2.xml"/><Relationship Id="rId6" Type="http://schemas.openxmlformats.org/officeDocument/2006/relationships/hyperlink" Target="file:///C:\Users\downess\AppData\Local\Programs\Microsoft%20VS%20Code\Code.exe%20C:\Users\downess\CodeProjects\ElectronProjects\zap-desktop" TargetMode="External"/><Relationship Id="rId5" Type="http://schemas.openxmlformats.org/officeDocument/2006/relationships/hyperlink" Target="https://ln-zap.github.io/zap-tutorials/zap-desktop-getting-started" TargetMode="External"/><Relationship Id="rId4" Type="http://schemas.openxmlformats.org/officeDocument/2006/relationships/hyperlink" Target="https://github.com/LN-Zap/zap-desktop" TargetMode="External"/><Relationship Id="rId9"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live.blockcypher.com/btc-testnet/tx/caea1fdef429a2885de8d126ec25ef7bd6e0461f2092cad3eb4ed93701efec13/" TargetMode="External"/><Relationship Id="rId7" Type="http://schemas.openxmlformats.org/officeDocument/2006/relationships/image" Target="../media/image77.png"/><Relationship Id="rId2" Type="http://schemas.openxmlformats.org/officeDocument/2006/relationships/hyperlink" Target="https://lnroute.com/testnet-faucets/" TargetMode="External"/><Relationship Id="rId1" Type="http://schemas.openxmlformats.org/officeDocument/2006/relationships/slideLayout" Target="../slideLayouts/slideLayout2.xml"/><Relationship Id="rId6" Type="http://schemas.openxmlformats.org/officeDocument/2006/relationships/hyperlink" Target="file:///C:\Users\downess\AppData\Local\Programs\Microsoft%20VS%20Code\Code.exe%20C:\Users\downess\CodeProjects\ElectronProjects\zap-desktop" TargetMode="External"/><Relationship Id="rId5" Type="http://schemas.openxmlformats.org/officeDocument/2006/relationships/hyperlink" Target="https://testnet.yalls.org/" TargetMode="External"/><Relationship Id="rId10" Type="http://schemas.openxmlformats.org/officeDocument/2006/relationships/image" Target="../media/image80.png"/><Relationship Id="rId4" Type="http://schemas.openxmlformats.org/officeDocument/2006/relationships/hyperlink" Target="https://www.youtube.com/playlist?list=PLMj6UA3-f3cRfKmG1xRm3j0KBRCvbX4vW" TargetMode="External"/><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testnet.yalls.org/" TargetMode="External"/><Relationship Id="rId7" Type="http://schemas.openxmlformats.org/officeDocument/2006/relationships/hyperlink" Target="https://electronjs.org/apps/particl" TargetMode="External"/><Relationship Id="rId2" Type="http://schemas.openxmlformats.org/officeDocument/2006/relationships/hyperlink" Target="https://www.youtube.com/playlist?list=PLMj6UA3-f3cRfKmG1xRm3j0KBRCvbX4vW" TargetMode="External"/><Relationship Id="rId1" Type="http://schemas.openxmlformats.org/officeDocument/2006/relationships/slideLayout" Target="../slideLayouts/slideLayout2.xml"/><Relationship Id="rId6" Type="http://schemas.openxmlformats.org/officeDocument/2006/relationships/hyperlink" Target="https://electronjs.org/apps/hyperspace" TargetMode="External"/><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hyperlink" Target="file:///C:\Users\downess\AppData\Local\Programs\Microsoft%20VS%20Code\Code.exe%20C:\Users\downess\CodeProjects\ElectronProjects\zap-desktop" TargetMode="External"/><Relationship Id="rId9" Type="http://schemas.openxmlformats.org/officeDocument/2006/relationships/hyperlink" Target="https://nodejs.org/en/docs/guides/nodejs-docker-webap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dn.comparitech.com/wp-content/uploads/2018/08/Comparitech-Powershell-cheatsheet.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630"/>
            <a:ext cx="12192000" cy="5225144"/>
          </a:xfrm>
          <a:prstGeom prst="rect">
            <a:avLst/>
          </a:prstGeom>
        </p:spPr>
      </p:pic>
      <p:sp>
        <p:nvSpPr>
          <p:cNvPr id="2" name="Title 1"/>
          <p:cNvSpPr>
            <a:spLocks noGrp="1"/>
          </p:cNvSpPr>
          <p:nvPr>
            <p:ph type="ctrTitle"/>
          </p:nvPr>
        </p:nvSpPr>
        <p:spPr>
          <a:xfrm>
            <a:off x="1738008" y="3087350"/>
            <a:ext cx="9144000" cy="2387600"/>
          </a:xfrm>
        </p:spPr>
        <p:txBody>
          <a:bodyPr>
            <a:normAutofit/>
          </a:bodyPr>
          <a:lstStyle/>
          <a:p>
            <a:r>
              <a:rPr lang="en-CA" dirty="0">
                <a:solidFill>
                  <a:schemeClr val="bg1"/>
                </a:solidFill>
              </a:rPr>
              <a:t>Electron Express</a:t>
            </a:r>
            <a:br>
              <a:rPr lang="en-CA" dirty="0">
                <a:solidFill>
                  <a:schemeClr val="bg1"/>
                </a:solidFill>
              </a:rPr>
            </a:br>
            <a:r>
              <a:rPr lang="en-CA" sz="2400" dirty="0">
                <a:solidFill>
                  <a:schemeClr val="bg1"/>
                </a:solidFill>
              </a:rPr>
              <a:t>A Look at Node.js, Packages and Desktop </a:t>
            </a:r>
            <a:r>
              <a:rPr lang="en-CA" sz="2400" dirty="0" smtClean="0">
                <a:solidFill>
                  <a:schemeClr val="bg1"/>
                </a:solidFill>
              </a:rPr>
              <a:t>Apps</a:t>
            </a:r>
            <a:endParaRPr lang="en-CA" dirty="0">
              <a:solidFill>
                <a:schemeClr val="bg1"/>
              </a:solidFill>
            </a:endParaRPr>
          </a:p>
        </p:txBody>
      </p:sp>
      <p:sp>
        <p:nvSpPr>
          <p:cNvPr id="3" name="Subtitle 2"/>
          <p:cNvSpPr>
            <a:spLocks noGrp="1"/>
          </p:cNvSpPr>
          <p:nvPr>
            <p:ph type="subTitle" idx="1"/>
          </p:nvPr>
        </p:nvSpPr>
        <p:spPr>
          <a:xfrm>
            <a:off x="1608306" y="5576753"/>
            <a:ext cx="9144000" cy="1281247"/>
          </a:xfrm>
        </p:spPr>
        <p:txBody>
          <a:bodyPr/>
          <a:lstStyle/>
          <a:p>
            <a:r>
              <a:rPr lang="en-CA" dirty="0" smtClean="0">
                <a:solidFill>
                  <a:schemeClr val="bg1"/>
                </a:solidFill>
              </a:rPr>
              <a:t>Stephen Downes</a:t>
            </a:r>
          </a:p>
          <a:p>
            <a:r>
              <a:rPr lang="en-CA" sz="2000" dirty="0" smtClean="0">
                <a:solidFill>
                  <a:schemeClr val="bg1"/>
                </a:solidFill>
              </a:rPr>
              <a:t>National Research Council Canada</a:t>
            </a:r>
          </a:p>
          <a:p>
            <a:r>
              <a:rPr lang="en-CA" sz="2000" dirty="0" smtClean="0">
                <a:solidFill>
                  <a:schemeClr val="bg1"/>
                </a:solidFill>
              </a:rPr>
              <a:t>February 28, 2019</a:t>
            </a:r>
            <a:endParaRPr lang="en-CA" sz="2000" dirty="0">
              <a:solidFill>
                <a:schemeClr val="bg1"/>
              </a:solidFill>
            </a:endParaRPr>
          </a:p>
        </p:txBody>
      </p:sp>
    </p:spTree>
    <p:extLst>
      <p:ext uri="{BB962C8B-B14F-4D97-AF65-F5344CB8AC3E}">
        <p14:creationId xmlns:p14="http://schemas.microsoft.com/office/powerpoint/2010/main" val="4181614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6367271"/>
          </a:xfrm>
        </p:spPr>
        <p:txBody>
          <a:bodyPr anchor="t">
            <a:normAutofit/>
          </a:bodyPr>
          <a:lstStyle/>
          <a:p>
            <a:r>
              <a:rPr lang="en-CA" sz="3600" dirty="0" smtClean="0">
                <a:solidFill>
                  <a:schemeClr val="accent6">
                    <a:lumMod val="75000"/>
                  </a:schemeClr>
                </a:solidFill>
              </a:rPr>
              <a:t>Path</a:t>
            </a:r>
            <a:r>
              <a:rPr lang="en-CA" sz="3600" dirty="0" smtClean="0"/>
              <a:t/>
            </a:r>
            <a:br>
              <a:rPr lang="en-CA" sz="3600" dirty="0" smtClean="0"/>
            </a:br>
            <a:r>
              <a:rPr lang="en-CA" sz="3600" dirty="0"/>
              <a:t/>
            </a:r>
            <a:br>
              <a:rPr lang="en-CA" sz="3600" dirty="0"/>
            </a:br>
            <a:r>
              <a:rPr lang="en-CA" sz="3600" dirty="0" smtClean="0"/>
              <a:t>Test</a:t>
            </a:r>
            <a:br>
              <a:rPr lang="en-CA" sz="3600" dirty="0" smtClean="0"/>
            </a:br>
            <a:r>
              <a:rPr lang="en-CA" sz="3600" dirty="0"/>
              <a:t/>
            </a:r>
            <a:br>
              <a:rPr lang="en-CA" sz="3600" dirty="0"/>
            </a:br>
            <a:r>
              <a:rPr lang="en-CA" sz="2200" dirty="0" smtClean="0"/>
              <a:t>Git and Node run from the command line in the shell.</a:t>
            </a:r>
            <a:br>
              <a:rPr lang="en-CA" sz="2200" dirty="0" smtClean="0"/>
            </a:br>
            <a:r>
              <a:rPr lang="en-CA" sz="2200" dirty="0"/>
              <a:t/>
            </a:r>
            <a:br>
              <a:rPr lang="en-CA" sz="2200" dirty="0"/>
            </a:br>
            <a:r>
              <a:rPr lang="en-CA" sz="2200" dirty="0" smtClean="0"/>
              <a:t>Test them in the command shell</a:t>
            </a:r>
            <a:br>
              <a:rPr lang="en-CA" sz="2200" dirty="0" smtClean="0"/>
            </a:br>
            <a:r>
              <a:rPr lang="en-CA" sz="2200" dirty="0"/>
              <a:t/>
            </a:r>
            <a:br>
              <a:rPr lang="en-CA" sz="2200" dirty="0"/>
            </a:br>
            <a:r>
              <a:rPr lang="en-CA" sz="2200" dirty="0" smtClean="0"/>
              <a:t>If they don’t work, they have to be added to the path (probably)</a:t>
            </a:r>
            <a:br>
              <a:rPr lang="en-CA" sz="2200" dirty="0" smtClean="0"/>
            </a:br>
            <a:endParaRPr lang="en-CA" sz="2200" dirty="0"/>
          </a:p>
        </p:txBody>
      </p:sp>
      <p:pic>
        <p:nvPicPr>
          <p:cNvPr id="4" name="Content Placeholder 3"/>
          <p:cNvPicPr>
            <a:picLocks noGrp="1" noChangeAspect="1"/>
          </p:cNvPicPr>
          <p:nvPr>
            <p:ph idx="1"/>
          </p:nvPr>
        </p:nvPicPr>
        <p:blipFill>
          <a:blip r:embed="rId2"/>
          <a:stretch>
            <a:fillRect/>
          </a:stretch>
        </p:blipFill>
        <p:spPr>
          <a:xfrm>
            <a:off x="3049291" y="365125"/>
            <a:ext cx="8359775" cy="4726623"/>
          </a:xfrm>
          <a:prstGeom prst="rect">
            <a:avLst/>
          </a:prstGeom>
        </p:spPr>
      </p:pic>
      <p:sp>
        <p:nvSpPr>
          <p:cNvPr id="5" name="Rectangle 4"/>
          <p:cNvSpPr/>
          <p:nvPr/>
        </p:nvSpPr>
        <p:spPr>
          <a:xfrm>
            <a:off x="2958079" y="5991286"/>
            <a:ext cx="2220262" cy="276999"/>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a:t>
            </a:r>
            <a:endParaRPr lang="en-CA" sz="1200" dirty="0" smtClean="0">
              <a:solidFill>
                <a:schemeClr val="accent6">
                  <a:lumMod val="75000"/>
                </a:schemeClr>
              </a:solidFill>
            </a:endParaRPr>
          </a:p>
        </p:txBody>
      </p:sp>
    </p:spTree>
    <p:extLst>
      <p:ext uri="{BB962C8B-B14F-4D97-AF65-F5344CB8AC3E}">
        <p14:creationId xmlns:p14="http://schemas.microsoft.com/office/powerpoint/2010/main" val="2076895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84466"/>
          </a:xfrm>
        </p:spPr>
        <p:txBody>
          <a:bodyPr anchor="t">
            <a:normAutofit fontScale="90000"/>
          </a:bodyPr>
          <a:lstStyle/>
          <a:p>
            <a:r>
              <a:rPr lang="en-CA" sz="4000" dirty="0" smtClean="0">
                <a:solidFill>
                  <a:schemeClr val="accent6">
                    <a:lumMod val="75000"/>
                  </a:schemeClr>
                </a:solidFill>
              </a:rPr>
              <a:t>Path</a:t>
            </a:r>
            <a:r>
              <a:rPr lang="en-CA" sz="3600" dirty="0" smtClean="0"/>
              <a:t/>
            </a:r>
            <a:br>
              <a:rPr lang="en-CA" sz="3600" dirty="0" smtClean="0"/>
            </a:br>
            <a:r>
              <a:rPr lang="en-CA" sz="3600" dirty="0"/>
              <a:t/>
            </a:r>
            <a:br>
              <a:rPr lang="en-CA" sz="3600" dirty="0"/>
            </a:br>
            <a:r>
              <a:rPr lang="en-CA" sz="3600" dirty="0" smtClean="0"/>
              <a:t>Add to Path</a:t>
            </a:r>
            <a:br>
              <a:rPr lang="en-CA" sz="3600" dirty="0" smtClean="0"/>
            </a:br>
            <a:r>
              <a:rPr lang="en-CA" sz="3600" dirty="0"/>
              <a:t/>
            </a:r>
            <a:br>
              <a:rPr lang="en-CA" sz="3600" dirty="0"/>
            </a:br>
            <a:r>
              <a:rPr lang="en-CA" sz="2200" dirty="0" smtClean="0"/>
              <a:t>Use the Windows system settings to add Git and/or Node to the Windows path.</a:t>
            </a:r>
            <a:br>
              <a:rPr lang="en-CA" sz="2200" dirty="0" smtClean="0"/>
            </a:br>
            <a:r>
              <a:rPr lang="en-CA" sz="2200" dirty="0"/>
              <a:t/>
            </a:r>
            <a:br>
              <a:rPr lang="en-CA" sz="2200" dirty="0"/>
            </a:br>
            <a:r>
              <a:rPr lang="en-CA" sz="2200" dirty="0" smtClean="0"/>
              <a:t>The path tells Windows where to look for a command line program. </a:t>
            </a:r>
            <a:r>
              <a:rPr lang="en-CA" sz="2000" dirty="0" smtClean="0"/>
              <a:t/>
            </a:r>
            <a:br>
              <a:rPr lang="en-CA" sz="2000" dirty="0" smtClean="0"/>
            </a:br>
            <a:r>
              <a:rPr lang="en-CA" sz="2000" dirty="0"/>
              <a:t/>
            </a:r>
            <a:br>
              <a:rPr lang="en-CA" sz="2000" dirty="0"/>
            </a:br>
            <a:endParaRPr lang="en-CA" sz="2000" dirty="0"/>
          </a:p>
        </p:txBody>
      </p:sp>
      <p:pic>
        <p:nvPicPr>
          <p:cNvPr id="8" name="Content Placeholder 7"/>
          <p:cNvPicPr>
            <a:picLocks noGrp="1" noChangeAspect="1"/>
          </p:cNvPicPr>
          <p:nvPr>
            <p:ph idx="1"/>
          </p:nvPr>
        </p:nvPicPr>
        <p:blipFill>
          <a:blip r:embed="rId2"/>
          <a:stretch>
            <a:fillRect/>
          </a:stretch>
        </p:blipFill>
        <p:spPr>
          <a:xfrm>
            <a:off x="2893925" y="311297"/>
            <a:ext cx="8359775" cy="3789243"/>
          </a:xfrm>
          <a:prstGeom prst="rect">
            <a:avLst/>
          </a:prstGeom>
        </p:spPr>
      </p:pic>
      <p:sp>
        <p:nvSpPr>
          <p:cNvPr id="7" name="Rectangle 6"/>
          <p:cNvSpPr/>
          <p:nvPr/>
        </p:nvSpPr>
        <p:spPr>
          <a:xfrm>
            <a:off x="1907512" y="6317177"/>
            <a:ext cx="10284488" cy="369332"/>
          </a:xfrm>
          <a:prstGeom prst="rect">
            <a:avLst/>
          </a:prstGeom>
        </p:spPr>
        <p:txBody>
          <a:bodyPr wrap="square">
            <a:spAutoFit/>
          </a:bodyPr>
          <a:lstStyle/>
          <a:p>
            <a:r>
              <a:rPr lang="en-CA" dirty="0" smtClean="0">
                <a:hlinkClick r:id="rId3"/>
              </a:rPr>
              <a:t>https://stackoverflow.com/questions/26620312/installing-git-in-path-with-github-client-for-windows</a:t>
            </a:r>
            <a:r>
              <a:rPr lang="en-CA" dirty="0" smtClean="0"/>
              <a:t> </a:t>
            </a:r>
            <a:endParaRPr lang="en-CA" dirty="0"/>
          </a:p>
        </p:txBody>
      </p:sp>
    </p:spTree>
    <p:extLst>
      <p:ext uri="{BB962C8B-B14F-4D97-AF65-F5344CB8AC3E}">
        <p14:creationId xmlns:p14="http://schemas.microsoft.com/office/powerpoint/2010/main" val="2963945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5908787"/>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a:t/>
            </a:r>
            <a:br>
              <a:rPr lang="en-CA" sz="3600" dirty="0"/>
            </a:br>
            <a:r>
              <a:rPr lang="en-CA" sz="3600" dirty="0" smtClean="0"/>
              <a:t>DOM</a:t>
            </a:r>
            <a:br>
              <a:rPr lang="en-CA" sz="3600" dirty="0" smtClean="0"/>
            </a:br>
            <a:r>
              <a:rPr lang="en-CA" sz="3600" dirty="0"/>
              <a:t/>
            </a:r>
            <a:br>
              <a:rPr lang="en-CA" sz="3600" dirty="0"/>
            </a:br>
            <a:r>
              <a:rPr lang="en-CA" sz="2000" dirty="0" err="1" smtClean="0"/>
              <a:t>Javascript</a:t>
            </a:r>
            <a:r>
              <a:rPr lang="en-CA" sz="2000" dirty="0" smtClean="0"/>
              <a:t> uses </a:t>
            </a:r>
            <a:r>
              <a:rPr lang="en-CA" sz="2000" i="1" dirty="0" smtClean="0"/>
              <a:t>selectors</a:t>
            </a:r>
            <a:r>
              <a:rPr lang="en-CA" sz="2000" dirty="0" smtClean="0"/>
              <a:t> to interoperate with a web page Document Object Model (DOM) to get and manipulate web page values. There is also an analogous Browser Object Model (BOM).</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416" y="1728877"/>
            <a:ext cx="5883310" cy="4091370"/>
          </a:xfrm>
          <a:prstGeom prst="rect">
            <a:avLst/>
          </a:prstGeom>
          <a:ln>
            <a:solidFill>
              <a:schemeClr val="tx1"/>
            </a:solidFill>
          </a:ln>
        </p:spPr>
      </p:pic>
      <p:sp>
        <p:nvSpPr>
          <p:cNvPr id="7" name="Rectangle 6"/>
          <p:cNvSpPr/>
          <p:nvPr/>
        </p:nvSpPr>
        <p:spPr>
          <a:xfrm>
            <a:off x="2893925" y="6273912"/>
            <a:ext cx="4755661" cy="369332"/>
          </a:xfrm>
          <a:prstGeom prst="rect">
            <a:avLst/>
          </a:prstGeom>
        </p:spPr>
        <p:txBody>
          <a:bodyPr wrap="none">
            <a:spAutoFit/>
          </a:bodyPr>
          <a:lstStyle/>
          <a:p>
            <a:r>
              <a:rPr lang="en-CA" dirty="0" smtClean="0">
                <a:hlinkClick r:id="rId3"/>
              </a:rPr>
              <a:t>https://www.w3schools.com/js/js_htmldom.asp</a:t>
            </a:r>
            <a:r>
              <a:rPr lang="en-CA" dirty="0" smtClean="0"/>
              <a:t> </a:t>
            </a:r>
            <a:endParaRPr lang="en-CA" dirty="0"/>
          </a:p>
        </p:txBody>
      </p:sp>
      <p:sp>
        <p:nvSpPr>
          <p:cNvPr id="8" name="Rectangle 7"/>
          <p:cNvSpPr/>
          <p:nvPr/>
        </p:nvSpPr>
        <p:spPr>
          <a:xfrm>
            <a:off x="5148671" y="908092"/>
            <a:ext cx="5743175" cy="369332"/>
          </a:xfrm>
          <a:prstGeom prst="rect">
            <a:avLst/>
          </a:prstGeom>
        </p:spPr>
        <p:txBody>
          <a:bodyPr wrap="none">
            <a:spAutoFit/>
          </a:bodyPr>
          <a:lstStyle/>
          <a:p>
            <a:r>
              <a:rPr lang="en-CA" dirty="0" err="1" smtClean="0">
                <a:solidFill>
                  <a:srgbClr val="000000"/>
                </a:solidFill>
                <a:effectLst/>
              </a:rPr>
              <a:t>document.getElementById</a:t>
            </a:r>
            <a:r>
              <a:rPr lang="en-CA" dirty="0" smtClean="0">
                <a:solidFill>
                  <a:srgbClr val="000000"/>
                </a:solidFill>
                <a:effectLst/>
              </a:rPr>
              <a:t>(</a:t>
            </a:r>
            <a:r>
              <a:rPr lang="en-CA" dirty="0" smtClean="0">
                <a:solidFill>
                  <a:srgbClr val="A52A2A"/>
                </a:solidFill>
                <a:effectLst/>
              </a:rPr>
              <a:t>"p1"</a:t>
            </a:r>
            <a:r>
              <a:rPr lang="en-CA" dirty="0" smtClean="0">
                <a:solidFill>
                  <a:srgbClr val="000000"/>
                </a:solidFill>
                <a:effectLst/>
              </a:rPr>
              <a:t>).</a:t>
            </a:r>
            <a:r>
              <a:rPr lang="en-CA" dirty="0" err="1" smtClean="0">
                <a:solidFill>
                  <a:srgbClr val="000000"/>
                </a:solidFill>
                <a:effectLst/>
              </a:rPr>
              <a:t>innerHTML</a:t>
            </a:r>
            <a:r>
              <a:rPr lang="en-CA" dirty="0" smtClean="0">
                <a:solidFill>
                  <a:srgbClr val="000000"/>
                </a:solidFill>
                <a:effectLst/>
              </a:rPr>
              <a:t> = </a:t>
            </a:r>
            <a:r>
              <a:rPr lang="en-CA" dirty="0" smtClean="0">
                <a:solidFill>
                  <a:srgbClr val="A52A2A"/>
                </a:solidFill>
                <a:effectLst/>
              </a:rPr>
              <a:t>"New text!"</a:t>
            </a:r>
            <a:r>
              <a:rPr lang="en-CA" dirty="0" smtClean="0">
                <a:solidFill>
                  <a:srgbClr val="000000"/>
                </a:solidFill>
                <a:effectLst/>
              </a:rPr>
              <a:t>;</a:t>
            </a:r>
            <a:endParaRPr lang="en-CA" dirty="0"/>
          </a:p>
        </p:txBody>
      </p:sp>
      <p:cxnSp>
        <p:nvCxnSpPr>
          <p:cNvPr id="10" name="Straight Arrow Connector 9"/>
          <p:cNvCxnSpPr/>
          <p:nvPr/>
        </p:nvCxnSpPr>
        <p:spPr>
          <a:xfrm flipH="1">
            <a:off x="6353071" y="1277424"/>
            <a:ext cx="1007347" cy="20485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067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a:t/>
            </a:r>
            <a:br>
              <a:rPr lang="en-CA" sz="3600" dirty="0"/>
            </a:br>
            <a:r>
              <a:rPr lang="en-CA" sz="3600" dirty="0" smtClean="0"/>
              <a:t>Events</a:t>
            </a:r>
            <a:br>
              <a:rPr lang="en-CA" sz="3600" dirty="0" smtClean="0"/>
            </a:br>
            <a:r>
              <a:rPr lang="en-CA" sz="3600" dirty="0"/>
              <a:t/>
            </a:r>
            <a:br>
              <a:rPr lang="en-CA" sz="3600" dirty="0"/>
            </a:br>
            <a:r>
              <a:rPr lang="en-CA" sz="2000" dirty="0" err="1" smtClean="0"/>
              <a:t>Javascript</a:t>
            </a:r>
            <a:r>
              <a:rPr lang="en-CA" sz="2000" dirty="0" smtClean="0"/>
              <a:t> uses </a:t>
            </a:r>
            <a:r>
              <a:rPr lang="en-CA" sz="2000" i="1" dirty="0" smtClean="0"/>
              <a:t>listeners</a:t>
            </a:r>
            <a:r>
              <a:rPr lang="en-CA" sz="2000" dirty="0" smtClean="0"/>
              <a:t> to respond to events on a web page such as page loads, clicks, changes in forms, mouse hovers, etc. </a:t>
            </a:r>
            <a:br>
              <a:rPr lang="en-CA" sz="2000" dirty="0" smtClean="0"/>
            </a:b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288984"/>
            <a:ext cx="5380384" cy="369332"/>
          </a:xfrm>
          <a:prstGeom prst="rect">
            <a:avLst/>
          </a:prstGeom>
        </p:spPr>
        <p:txBody>
          <a:bodyPr wrap="none">
            <a:spAutoFit/>
          </a:bodyPr>
          <a:lstStyle/>
          <a:p>
            <a:r>
              <a:rPr lang="en-CA" dirty="0" smtClean="0">
                <a:hlinkClick r:id="rId2"/>
              </a:rPr>
              <a:t>https://www.w3schools.com/jsref/dom_obj_event.asp</a:t>
            </a:r>
            <a:r>
              <a:rPr lang="en-CA" dirty="0" smtClean="0"/>
              <a:t> </a:t>
            </a:r>
            <a:endParaRPr lang="en-CA" dirty="0"/>
          </a:p>
        </p:txBody>
      </p:sp>
      <p:sp>
        <p:nvSpPr>
          <p:cNvPr id="5" name="Rectangle 4"/>
          <p:cNvSpPr/>
          <p:nvPr/>
        </p:nvSpPr>
        <p:spPr>
          <a:xfrm>
            <a:off x="3223847" y="5678976"/>
            <a:ext cx="7638422" cy="369332"/>
          </a:xfrm>
          <a:prstGeom prst="rect">
            <a:avLst/>
          </a:prstGeom>
        </p:spPr>
        <p:txBody>
          <a:bodyPr wrap="square">
            <a:spAutoFit/>
          </a:bodyPr>
          <a:lstStyle/>
          <a:p>
            <a:r>
              <a:rPr lang="en-CA" dirty="0" smtClean="0">
                <a:hlinkClick r:id="rId3"/>
              </a:rPr>
              <a:t>https://www.w3schools.com/jsref/tryit.asp?filename=tryjsref_onclick</a:t>
            </a:r>
            <a:r>
              <a:rPr lang="en-CA" dirty="0" smtClean="0"/>
              <a:t> </a:t>
            </a:r>
            <a:endParaRPr lang="en-CA" dirty="0"/>
          </a:p>
        </p:txBody>
      </p:sp>
      <p:pic>
        <p:nvPicPr>
          <p:cNvPr id="6" name="Picture 5"/>
          <p:cNvPicPr>
            <a:picLocks noChangeAspect="1"/>
          </p:cNvPicPr>
          <p:nvPr/>
        </p:nvPicPr>
        <p:blipFill>
          <a:blip r:embed="rId4"/>
          <a:stretch>
            <a:fillRect/>
          </a:stretch>
        </p:blipFill>
        <p:spPr>
          <a:xfrm>
            <a:off x="3183814" y="608565"/>
            <a:ext cx="7957442" cy="4606530"/>
          </a:xfrm>
          <a:prstGeom prst="rect">
            <a:avLst/>
          </a:prstGeom>
        </p:spPr>
      </p:pic>
    </p:spTree>
    <p:extLst>
      <p:ext uri="{BB962C8B-B14F-4D97-AF65-F5344CB8AC3E}">
        <p14:creationId xmlns:p14="http://schemas.microsoft.com/office/powerpoint/2010/main" val="405233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a:t/>
            </a:r>
            <a:br>
              <a:rPr lang="en-CA" sz="3600" dirty="0"/>
            </a:br>
            <a:r>
              <a:rPr lang="en-CA" sz="3600" dirty="0" smtClean="0"/>
              <a:t>JSON</a:t>
            </a:r>
            <a:br>
              <a:rPr lang="en-CA" sz="3600" dirty="0" smtClean="0"/>
            </a:br>
            <a:r>
              <a:rPr lang="en-CA" sz="3600" dirty="0"/>
              <a:t/>
            </a:r>
            <a:br>
              <a:rPr lang="en-CA" sz="3600" dirty="0"/>
            </a:br>
            <a:r>
              <a:rPr lang="en-CA" sz="2000" dirty="0" smtClean="0"/>
              <a:t>In </a:t>
            </a:r>
            <a:r>
              <a:rPr lang="en-CA" sz="2000" dirty="0" err="1" smtClean="0"/>
              <a:t>Javascript</a:t>
            </a:r>
            <a:r>
              <a:rPr lang="en-CA" sz="2000" dirty="0" smtClean="0"/>
              <a:t> data structures are represented using text formatted as </a:t>
            </a:r>
            <a:r>
              <a:rPr lang="en-CA" sz="2000" i="1" dirty="0" err="1" smtClean="0"/>
              <a:t>Javascript</a:t>
            </a:r>
            <a:r>
              <a:rPr lang="en-CA" sz="2000" i="1" dirty="0" smtClean="0"/>
              <a:t> Object Notation </a:t>
            </a:r>
            <a:r>
              <a:rPr lang="en-CA" sz="2000" dirty="0" smtClean="0"/>
              <a:t>(JSON). </a:t>
            </a:r>
            <a:br>
              <a:rPr lang="en-CA" sz="2000" dirty="0" smtClean="0"/>
            </a:br>
            <a:r>
              <a:rPr lang="en-CA" sz="2000" dirty="0"/>
              <a:t/>
            </a:r>
            <a:br>
              <a:rPr lang="en-CA" sz="2000" dirty="0"/>
            </a:br>
            <a:r>
              <a:rPr lang="en-CA" sz="2000" dirty="0" smtClean="0"/>
              <a:t>Because JSON is text, it can be easily edited, and sent and stored almost anywhere.</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599149" cy="369332"/>
          </a:xfrm>
          <a:prstGeom prst="rect">
            <a:avLst/>
          </a:prstGeom>
        </p:spPr>
        <p:txBody>
          <a:bodyPr wrap="none">
            <a:spAutoFit/>
          </a:bodyPr>
          <a:lstStyle/>
          <a:p>
            <a:r>
              <a:rPr lang="en-CA" dirty="0" smtClean="0">
                <a:hlinkClick r:id="rId2"/>
              </a:rPr>
              <a:t>https://www.w3schools.com/js/js_json_intro.asp</a:t>
            </a:r>
            <a:r>
              <a:rPr lang="en-CA" dirty="0" smtClean="0"/>
              <a:t>                              </a:t>
            </a:r>
            <a:r>
              <a:rPr lang="en-CA" dirty="0" smtClean="0">
                <a:hlinkClick r:id="rId3"/>
              </a:rPr>
              <a:t>https://www.json.org/</a:t>
            </a:r>
            <a:r>
              <a:rPr lang="en-CA" dirty="0" smtClean="0"/>
              <a:t>  </a:t>
            </a:r>
            <a:endParaRPr lang="en-CA"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306" y="487345"/>
            <a:ext cx="7999792" cy="4818185"/>
          </a:xfrm>
          <a:prstGeom prst="rect">
            <a:avLst/>
          </a:prstGeom>
        </p:spPr>
      </p:pic>
    </p:spTree>
    <p:extLst>
      <p:ext uri="{BB962C8B-B14F-4D97-AF65-F5344CB8AC3E}">
        <p14:creationId xmlns:p14="http://schemas.microsoft.com/office/powerpoint/2010/main" val="1252438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a:t/>
            </a:r>
            <a:br>
              <a:rPr lang="en-CA" sz="3600" dirty="0"/>
            </a:br>
            <a:r>
              <a:rPr lang="en-CA" sz="3600" dirty="0" smtClean="0"/>
              <a:t>JSON</a:t>
            </a:r>
            <a:br>
              <a:rPr lang="en-CA" sz="3600" dirty="0" smtClean="0"/>
            </a:br>
            <a:r>
              <a:rPr lang="en-CA" sz="3600" dirty="0"/>
              <a:t/>
            </a:r>
            <a:br>
              <a:rPr lang="en-CA" sz="3600" dirty="0"/>
            </a:br>
            <a:r>
              <a:rPr lang="en-CA" sz="2000" dirty="0" err="1" smtClean="0"/>
              <a:t>JSON</a:t>
            </a:r>
            <a:r>
              <a:rPr lang="en-CA" sz="2000" dirty="0" smtClean="0"/>
              <a:t> is a </a:t>
            </a:r>
            <a:r>
              <a:rPr lang="en-CA" sz="2000" i="1" dirty="0" smtClean="0"/>
              <a:t>native</a:t>
            </a:r>
            <a:r>
              <a:rPr lang="en-CA" sz="2000" dirty="0" smtClean="0"/>
              <a:t> </a:t>
            </a:r>
            <a:r>
              <a:rPr lang="en-CA" sz="2000" dirty="0" err="1" smtClean="0"/>
              <a:t>Javascript</a:t>
            </a:r>
            <a:r>
              <a:rPr lang="en-CA" sz="2000" dirty="0" smtClean="0"/>
              <a:t> format. You can read and write to it directly using a selector.</a:t>
            </a:r>
            <a:br>
              <a:rPr lang="en-CA" sz="2000" dirty="0" smtClean="0"/>
            </a:br>
            <a:r>
              <a:rPr lang="en-CA" sz="2000" dirty="0"/>
              <a:t/>
            </a:r>
            <a:br>
              <a:rPr lang="en-CA" sz="2000" dirty="0"/>
            </a:br>
            <a:r>
              <a:rPr lang="en-CA" sz="2000" dirty="0" smtClean="0"/>
              <a:t>So there is no complicated parsing of data being exchanged, as there is in XML.</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599149" cy="369332"/>
          </a:xfrm>
          <a:prstGeom prst="rect">
            <a:avLst/>
          </a:prstGeom>
        </p:spPr>
        <p:txBody>
          <a:bodyPr wrap="none">
            <a:spAutoFit/>
          </a:bodyPr>
          <a:lstStyle/>
          <a:p>
            <a:r>
              <a:rPr lang="en-CA" dirty="0" smtClean="0">
                <a:hlinkClick r:id="rId2"/>
              </a:rPr>
              <a:t>https://www.w3schools.com/js/js_json_intro.asp</a:t>
            </a:r>
            <a:r>
              <a:rPr lang="en-CA" dirty="0" smtClean="0"/>
              <a:t>                              </a:t>
            </a:r>
            <a:r>
              <a:rPr lang="en-CA" dirty="0" smtClean="0">
                <a:hlinkClick r:id="rId3"/>
              </a:rPr>
              <a:t>https://www.json.org/</a:t>
            </a:r>
            <a:r>
              <a:rPr lang="en-CA" dirty="0" smtClean="0"/>
              <a:t>  </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001" y="558155"/>
            <a:ext cx="7617641" cy="4953365"/>
          </a:xfrm>
          <a:prstGeom prst="rect">
            <a:avLst/>
          </a:prstGeom>
        </p:spPr>
      </p:pic>
    </p:spTree>
    <p:extLst>
      <p:ext uri="{BB962C8B-B14F-4D97-AF65-F5344CB8AC3E}">
        <p14:creationId xmlns:p14="http://schemas.microsoft.com/office/powerpoint/2010/main" val="1141113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fontScale="90000"/>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smtClean="0"/>
              <a:t/>
            </a:r>
            <a:br>
              <a:rPr lang="en-CA" sz="3600" dirty="0" smtClean="0"/>
            </a:br>
            <a:r>
              <a:rPr lang="en-CA" sz="3600" dirty="0" smtClean="0"/>
              <a:t>AJAX</a:t>
            </a:r>
            <a:br>
              <a:rPr lang="en-CA" sz="3600" dirty="0" smtClean="0"/>
            </a:br>
            <a:r>
              <a:rPr lang="en-CA" sz="3600" dirty="0" smtClean="0"/>
              <a:t/>
            </a:r>
            <a:br>
              <a:rPr lang="en-CA" sz="3600" dirty="0" smtClean="0"/>
            </a:br>
            <a:r>
              <a:rPr lang="en-CA" sz="2000" dirty="0" err="1" smtClean="0"/>
              <a:t>Javascript</a:t>
            </a:r>
            <a:r>
              <a:rPr lang="en-CA" sz="2000" dirty="0" smtClean="0"/>
              <a:t> uses </a:t>
            </a:r>
            <a:r>
              <a:rPr lang="en-CA" sz="2000" i="1" dirty="0" smtClean="0"/>
              <a:t>Asynchronous JavaScript And XML </a:t>
            </a:r>
            <a:r>
              <a:rPr lang="en-CA" sz="2000" dirty="0" smtClean="0"/>
              <a:t>(AJAX) to read data from a web server  after the page has loaded, update a web page without reloading the page, and send data to a web server - in the background.</a:t>
            </a:r>
            <a:br>
              <a:rPr lang="en-CA" sz="2000" dirty="0" smtClean="0"/>
            </a:b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228694"/>
            <a:ext cx="4829977" cy="369332"/>
          </a:xfrm>
          <a:prstGeom prst="rect">
            <a:avLst/>
          </a:prstGeom>
        </p:spPr>
        <p:txBody>
          <a:bodyPr wrap="none">
            <a:spAutoFit/>
          </a:bodyPr>
          <a:lstStyle/>
          <a:p>
            <a:r>
              <a:rPr lang="en-CA" dirty="0" smtClean="0">
                <a:hlinkClick r:id="rId2"/>
              </a:rPr>
              <a:t>https://www.w3schools.com/js/js_ajax_intro.asp</a:t>
            </a:r>
            <a:r>
              <a:rPr lang="en-CA" dirty="0" smtClean="0"/>
              <a:t> </a:t>
            </a:r>
            <a:endParaRPr lang="en-CA"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558" y="861018"/>
            <a:ext cx="7822976" cy="4454559"/>
          </a:xfrm>
          <a:prstGeom prst="rect">
            <a:avLst/>
          </a:prstGeom>
        </p:spPr>
      </p:pic>
    </p:spTree>
    <p:extLst>
      <p:ext uri="{BB962C8B-B14F-4D97-AF65-F5344CB8AC3E}">
        <p14:creationId xmlns:p14="http://schemas.microsoft.com/office/powerpoint/2010/main" val="3397435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smtClean="0"/>
              <a:t/>
            </a:r>
            <a:br>
              <a:rPr lang="en-CA" sz="3600" dirty="0" smtClean="0"/>
            </a:br>
            <a:r>
              <a:rPr lang="en-CA" sz="3200" dirty="0" smtClean="0"/>
              <a:t>AI Services</a:t>
            </a:r>
            <a:r>
              <a:rPr lang="en-CA" sz="3600" dirty="0" smtClean="0"/>
              <a:t/>
            </a:r>
            <a:br>
              <a:rPr lang="en-CA" sz="3600" dirty="0" smtClean="0"/>
            </a:br>
            <a:r>
              <a:rPr lang="en-CA" sz="3600" dirty="0" smtClean="0"/>
              <a:t/>
            </a:r>
            <a:br>
              <a:rPr lang="en-CA" sz="3600" dirty="0" smtClean="0"/>
            </a:br>
            <a:r>
              <a:rPr lang="en-CA" sz="2000" dirty="0" smtClean="0"/>
              <a:t>Send an API request using AJAX and API key to MS Cognitive Services (Computer Vision) to create alt text for images.</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228694"/>
            <a:ext cx="9127370" cy="338554"/>
          </a:xfrm>
          <a:prstGeom prst="rect">
            <a:avLst/>
          </a:prstGeom>
        </p:spPr>
        <p:txBody>
          <a:bodyPr wrap="none">
            <a:spAutoFit/>
          </a:bodyPr>
          <a:lstStyle/>
          <a:p>
            <a:r>
              <a:rPr lang="en-CA" sz="1600" dirty="0">
                <a:hlinkClick r:id="rId2"/>
              </a:rPr>
              <a:t>https://</a:t>
            </a:r>
            <a:r>
              <a:rPr lang="en-CA" sz="1600" dirty="0" smtClean="0">
                <a:hlinkClick r:id="rId2"/>
              </a:rPr>
              <a:t>docs.microsoft.com/en-us/azure/cognitive-services/Computer-vision/quickstarts/javascript-analyze</a:t>
            </a:r>
            <a:r>
              <a:rPr lang="en-CA" sz="1600" dirty="0" smtClean="0"/>
              <a:t> </a:t>
            </a:r>
            <a:endParaRPr lang="en-CA" sz="1600" dirty="0"/>
          </a:p>
        </p:txBody>
      </p:sp>
      <p:pic>
        <p:nvPicPr>
          <p:cNvPr id="6" name="Picture 5"/>
          <p:cNvPicPr>
            <a:picLocks noChangeAspect="1"/>
          </p:cNvPicPr>
          <p:nvPr/>
        </p:nvPicPr>
        <p:blipFill>
          <a:blip r:embed="rId3"/>
          <a:stretch>
            <a:fillRect/>
          </a:stretch>
        </p:blipFill>
        <p:spPr>
          <a:xfrm>
            <a:off x="3094258" y="757925"/>
            <a:ext cx="4232188" cy="4652682"/>
          </a:xfrm>
          <a:prstGeom prst="rect">
            <a:avLst/>
          </a:prstGeom>
        </p:spPr>
      </p:pic>
      <p:pic>
        <p:nvPicPr>
          <p:cNvPr id="7" name="Picture 6"/>
          <p:cNvPicPr>
            <a:picLocks noChangeAspect="1"/>
          </p:cNvPicPr>
          <p:nvPr/>
        </p:nvPicPr>
        <p:blipFill>
          <a:blip r:embed="rId4"/>
          <a:stretch>
            <a:fillRect/>
          </a:stretch>
        </p:blipFill>
        <p:spPr>
          <a:xfrm>
            <a:off x="7501021" y="1090434"/>
            <a:ext cx="3784730" cy="4547552"/>
          </a:xfrm>
          <a:prstGeom prst="rect">
            <a:avLst/>
          </a:prstGeom>
        </p:spPr>
      </p:pic>
      <p:sp>
        <p:nvSpPr>
          <p:cNvPr id="10" name="Rectangle 9"/>
          <p:cNvSpPr/>
          <p:nvPr/>
        </p:nvSpPr>
        <p:spPr>
          <a:xfrm>
            <a:off x="562057" y="5668778"/>
            <a:ext cx="2107928" cy="1015663"/>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5" action="ppaction://program"/>
              </a:rPr>
              <a:t>C:\</a:t>
            </a:r>
            <a:r>
              <a:rPr lang="en-CA" sz="1200" dirty="0">
                <a:solidFill>
                  <a:schemeClr val="accent6">
                    <a:lumMod val="75000"/>
                  </a:schemeClr>
                </a:solidFill>
                <a:hlinkClick r:id="rId5" action="ppaction://program"/>
              </a:rPr>
              <a:t>Users\downess\CodeProjects\MS-API\Computer </a:t>
            </a:r>
            <a:r>
              <a:rPr lang="en-CA" sz="1200" dirty="0" smtClean="0">
                <a:solidFill>
                  <a:schemeClr val="accent6">
                    <a:lumMod val="75000"/>
                  </a:schemeClr>
                </a:solidFill>
                <a:hlinkClick r:id="rId5" action="ppaction://program"/>
              </a:rPr>
              <a:t>Vision</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6"/>
              </a:rPr>
              <a:t>https://www.downes.ca/files/msindex.html</a:t>
            </a:r>
            <a:endParaRPr lang="en-CA" sz="1200" dirty="0">
              <a:solidFill>
                <a:schemeClr val="accent6">
                  <a:lumMod val="75000"/>
                </a:schemeClr>
              </a:solidFill>
            </a:endParaRPr>
          </a:p>
        </p:txBody>
      </p:sp>
    </p:spTree>
    <p:extLst>
      <p:ext uri="{BB962C8B-B14F-4D97-AF65-F5344CB8AC3E}">
        <p14:creationId xmlns:p14="http://schemas.microsoft.com/office/powerpoint/2010/main" val="2669217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a:t/>
            </a:r>
            <a:br>
              <a:rPr lang="en-CA" sz="3600" dirty="0"/>
            </a:br>
            <a:r>
              <a:rPr lang="en-CA" sz="3600" dirty="0" smtClean="0"/>
              <a:t>jQuery</a:t>
            </a:r>
            <a:br>
              <a:rPr lang="en-CA" sz="3600" dirty="0" smtClean="0"/>
            </a:br>
            <a:r>
              <a:rPr lang="en-CA" sz="3600" dirty="0"/>
              <a:t/>
            </a:r>
            <a:br>
              <a:rPr lang="en-CA" sz="3600" dirty="0"/>
            </a:br>
            <a:r>
              <a:rPr lang="en-CA" sz="2000" dirty="0" err="1" smtClean="0"/>
              <a:t>jQuery</a:t>
            </a:r>
            <a:r>
              <a:rPr lang="en-CA" sz="2000" dirty="0" smtClean="0"/>
              <a:t> is a </a:t>
            </a:r>
            <a:r>
              <a:rPr lang="en-CA" sz="2000" dirty="0" err="1" smtClean="0"/>
              <a:t>Javascript</a:t>
            </a:r>
            <a:r>
              <a:rPr lang="en-CA" sz="2000" dirty="0" smtClean="0"/>
              <a:t> library that simplifies </a:t>
            </a:r>
            <a:r>
              <a:rPr lang="en-CA" sz="2000" dirty="0" err="1" smtClean="0"/>
              <a:t>Javascript</a:t>
            </a:r>
            <a:r>
              <a:rPr lang="en-CA" sz="2000" dirty="0" smtClean="0"/>
              <a:t> (and especially selectors and listeners).</a:t>
            </a:r>
            <a:br>
              <a:rPr lang="en-CA" sz="2000" dirty="0" smtClean="0"/>
            </a:br>
            <a:r>
              <a:rPr lang="en-CA" sz="2000" dirty="0"/>
              <a:t/>
            </a:r>
            <a:br>
              <a:rPr lang="en-CA" sz="2000" dirty="0"/>
            </a:br>
            <a:r>
              <a:rPr lang="en-CA" sz="2000" dirty="0" smtClean="0"/>
              <a:t>It’s often included in web pages as a remote script (</a:t>
            </a:r>
            <a:r>
              <a:rPr lang="en-CA" sz="2000" dirty="0" err="1" smtClean="0"/>
              <a:t>ie</a:t>
            </a:r>
            <a:r>
              <a:rPr lang="en-CA" sz="2000" dirty="0" smtClean="0"/>
              <a:t>., </a:t>
            </a:r>
            <a:r>
              <a:rPr lang="en-CA" sz="1300" dirty="0" smtClean="0">
                <a:latin typeface="Courier New" panose="02070309020205020404" pitchFamily="49" charset="0"/>
                <a:cs typeface="Courier New" panose="02070309020205020404" pitchFamily="49" charset="0"/>
              </a:rPr>
              <a:t>&lt;script </a:t>
            </a:r>
            <a:r>
              <a:rPr lang="en-CA" sz="1300" dirty="0" err="1" smtClean="0">
                <a:latin typeface="Courier New" panose="02070309020205020404" pitchFamily="49" charset="0"/>
                <a:cs typeface="Courier New" panose="02070309020205020404" pitchFamily="49" charset="0"/>
              </a:rPr>
              <a:t>src</a:t>
            </a:r>
            <a:r>
              <a:rPr lang="en-CA" sz="1300" dirty="0" smtClean="0">
                <a:latin typeface="Courier New" panose="02070309020205020404" pitchFamily="49" charset="0"/>
                <a:cs typeface="Courier New" panose="02070309020205020404" pitchFamily="49" charset="0"/>
              </a:rPr>
              <a:t>=“jquery.js”&gt;</a:t>
            </a:r>
            <a:r>
              <a:rPr lang="en-CA" sz="2000" dirty="0" smtClean="0"/>
              <a:t>)</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4752391" cy="369332"/>
          </a:xfrm>
          <a:prstGeom prst="rect">
            <a:avLst/>
          </a:prstGeom>
        </p:spPr>
        <p:txBody>
          <a:bodyPr wrap="none">
            <a:spAutoFit/>
          </a:bodyPr>
          <a:lstStyle/>
          <a:p>
            <a:r>
              <a:rPr lang="en-CA" dirty="0" smtClean="0">
                <a:hlinkClick r:id="rId2"/>
              </a:rPr>
              <a:t>https://www.w3schools.com/jquery/default.asp</a:t>
            </a:r>
            <a:r>
              <a:rPr lang="en-CA" dirty="0" smtClean="0"/>
              <a:t> </a:t>
            </a:r>
            <a:endParaRPr lang="en-CA" dirty="0"/>
          </a:p>
        </p:txBody>
      </p:sp>
      <p:pic>
        <p:nvPicPr>
          <p:cNvPr id="7" name="Picture 6"/>
          <p:cNvPicPr>
            <a:picLocks noChangeAspect="1"/>
          </p:cNvPicPr>
          <p:nvPr/>
        </p:nvPicPr>
        <p:blipFill>
          <a:blip r:embed="rId3"/>
          <a:stretch>
            <a:fillRect/>
          </a:stretch>
        </p:blipFill>
        <p:spPr>
          <a:xfrm>
            <a:off x="3189767" y="553597"/>
            <a:ext cx="7961054" cy="1062552"/>
          </a:xfrm>
          <a:prstGeom prst="rect">
            <a:avLst/>
          </a:prstGeom>
        </p:spPr>
      </p:pic>
      <p:pic>
        <p:nvPicPr>
          <p:cNvPr id="9" name="Picture 8"/>
          <p:cNvPicPr>
            <a:picLocks noChangeAspect="1"/>
          </p:cNvPicPr>
          <p:nvPr/>
        </p:nvPicPr>
        <p:blipFill>
          <a:blip r:embed="rId4"/>
          <a:stretch>
            <a:fillRect/>
          </a:stretch>
        </p:blipFill>
        <p:spPr>
          <a:xfrm>
            <a:off x="3189767" y="1616149"/>
            <a:ext cx="7961166" cy="1043821"/>
          </a:xfrm>
          <a:prstGeom prst="rect">
            <a:avLst/>
          </a:prstGeom>
        </p:spPr>
      </p:pic>
      <p:pic>
        <p:nvPicPr>
          <p:cNvPr id="10" name="Picture 9"/>
          <p:cNvPicPr>
            <a:picLocks noChangeAspect="1"/>
          </p:cNvPicPr>
          <p:nvPr/>
        </p:nvPicPr>
        <p:blipFill>
          <a:blip r:embed="rId5"/>
          <a:stretch>
            <a:fillRect/>
          </a:stretch>
        </p:blipFill>
        <p:spPr>
          <a:xfrm>
            <a:off x="3232297" y="3271044"/>
            <a:ext cx="7919353" cy="1072356"/>
          </a:xfrm>
          <a:prstGeom prst="rect">
            <a:avLst/>
          </a:prstGeom>
        </p:spPr>
      </p:pic>
      <p:pic>
        <p:nvPicPr>
          <p:cNvPr id="11" name="Picture 10"/>
          <p:cNvPicPr>
            <a:picLocks noChangeAspect="1"/>
          </p:cNvPicPr>
          <p:nvPr/>
        </p:nvPicPr>
        <p:blipFill>
          <a:blip r:embed="rId6"/>
          <a:stretch>
            <a:fillRect/>
          </a:stretch>
        </p:blipFill>
        <p:spPr>
          <a:xfrm>
            <a:off x="3232297" y="4343400"/>
            <a:ext cx="7915502" cy="999460"/>
          </a:xfrm>
          <a:prstGeom prst="rect">
            <a:avLst/>
          </a:prstGeom>
        </p:spPr>
      </p:pic>
    </p:spTree>
    <p:extLst>
      <p:ext uri="{BB962C8B-B14F-4D97-AF65-F5344CB8AC3E}">
        <p14:creationId xmlns:p14="http://schemas.microsoft.com/office/powerpoint/2010/main" val="3568094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6221745"/>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a:t/>
            </a:r>
            <a:br>
              <a:rPr lang="en-CA" sz="3600" dirty="0"/>
            </a:br>
            <a:r>
              <a:rPr lang="en-CA" sz="3600" dirty="0" smtClean="0"/>
              <a:t>Bootstrap</a:t>
            </a:r>
            <a:br>
              <a:rPr lang="en-CA" sz="3600" dirty="0" smtClean="0"/>
            </a:br>
            <a:r>
              <a:rPr lang="en-CA" sz="3600" dirty="0"/>
              <a:t/>
            </a:r>
            <a:br>
              <a:rPr lang="en-CA" sz="3600" dirty="0"/>
            </a:br>
            <a:r>
              <a:rPr lang="en-CA" sz="2000" dirty="0" err="1" smtClean="0"/>
              <a:t>Bootstrap</a:t>
            </a:r>
            <a:r>
              <a:rPr lang="en-CA" sz="2000" dirty="0" smtClean="0"/>
              <a:t> is a </a:t>
            </a:r>
            <a:r>
              <a:rPr lang="en-CA" sz="2000" dirty="0" err="1" smtClean="0"/>
              <a:t>Javascript</a:t>
            </a:r>
            <a:r>
              <a:rPr lang="en-CA" sz="2000" dirty="0" smtClean="0"/>
              <a:t> library built on top of jQuery that automates a lot of web page styling and interface elements. It makes it a lot easier to support mobile devices and accessibility standards (aka ARIA).</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2718565" cy="369332"/>
          </a:xfrm>
          <a:prstGeom prst="rect">
            <a:avLst/>
          </a:prstGeom>
        </p:spPr>
        <p:txBody>
          <a:bodyPr wrap="none">
            <a:spAutoFit/>
          </a:bodyPr>
          <a:lstStyle/>
          <a:p>
            <a:r>
              <a:rPr lang="en-CA" dirty="0" smtClean="0">
                <a:hlinkClick r:id="rId2"/>
              </a:rPr>
              <a:t>https://getbootstrap.com/</a:t>
            </a:r>
            <a:r>
              <a:rPr lang="en-CA" dirty="0" smtClean="0"/>
              <a:t> </a:t>
            </a:r>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214" y="593851"/>
            <a:ext cx="7991023" cy="4594838"/>
          </a:xfrm>
          <a:prstGeom prst="rect">
            <a:avLst/>
          </a:prstGeom>
        </p:spPr>
      </p:pic>
    </p:spTree>
    <p:extLst>
      <p:ext uri="{BB962C8B-B14F-4D97-AF65-F5344CB8AC3E}">
        <p14:creationId xmlns:p14="http://schemas.microsoft.com/office/powerpoint/2010/main" val="567520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6231618"/>
          </a:xfrm>
        </p:spPr>
        <p:txBody>
          <a:bodyPr anchor="t">
            <a:normAutofit/>
          </a:bodyPr>
          <a:lstStyle/>
          <a:p>
            <a:r>
              <a:rPr lang="en-CA" sz="3600" dirty="0" smtClean="0">
                <a:solidFill>
                  <a:schemeClr val="accent6">
                    <a:lumMod val="75000"/>
                  </a:schemeClr>
                </a:solidFill>
              </a:rPr>
              <a:t>Install…</a:t>
            </a:r>
            <a:r>
              <a:rPr lang="en-CA" sz="3600" dirty="0" smtClean="0"/>
              <a:t/>
            </a:r>
            <a:br>
              <a:rPr lang="en-CA" sz="3600" dirty="0" smtClean="0"/>
            </a:br>
            <a:r>
              <a:rPr lang="en-CA" sz="3600" dirty="0"/>
              <a:t/>
            </a:r>
            <a:br>
              <a:rPr lang="en-CA" sz="3600" dirty="0"/>
            </a:br>
            <a:r>
              <a:rPr lang="en-CA" sz="3600" dirty="0" smtClean="0"/>
              <a:t>Node.js</a:t>
            </a:r>
            <a:br>
              <a:rPr lang="en-CA" sz="3600" dirty="0" smtClean="0"/>
            </a:br>
            <a:r>
              <a:rPr lang="en-CA" sz="3600" dirty="0"/>
              <a:t/>
            </a:r>
            <a:br>
              <a:rPr lang="en-CA" sz="3600" dirty="0"/>
            </a:br>
            <a:r>
              <a:rPr lang="en-CA" sz="2000" dirty="0" smtClean="0"/>
              <a:t>Node.js is an environment that runs </a:t>
            </a:r>
            <a:r>
              <a:rPr lang="en-CA" sz="2000" b="1" dirty="0" err="1" smtClean="0"/>
              <a:t>Javascript</a:t>
            </a:r>
            <a:r>
              <a:rPr lang="en-CA" sz="2000" dirty="0" smtClean="0"/>
              <a:t> code.</a:t>
            </a:r>
            <a:br>
              <a:rPr lang="en-CA" sz="2000" dirty="0" smtClean="0"/>
            </a:br>
            <a:r>
              <a:rPr lang="en-CA" sz="2000" dirty="0"/>
              <a:t/>
            </a:r>
            <a:br>
              <a:rPr lang="en-CA" sz="2000" dirty="0"/>
            </a:br>
            <a:r>
              <a:rPr lang="en-CA" sz="2000" dirty="0" smtClean="0"/>
              <a:t>Node can be used to run </a:t>
            </a:r>
            <a:r>
              <a:rPr lang="en-CA" sz="2000" i="1" dirty="0" smtClean="0"/>
              <a:t>web server</a:t>
            </a:r>
            <a:r>
              <a:rPr lang="en-CA" sz="2000" dirty="0" smtClean="0"/>
              <a:t> applications as well as </a:t>
            </a:r>
            <a:r>
              <a:rPr lang="en-CA" sz="2000" i="1" dirty="0" smtClean="0"/>
              <a:t>desktop</a:t>
            </a:r>
            <a:r>
              <a:rPr lang="en-CA" sz="2000" dirty="0" smtClean="0"/>
              <a:t> applications. </a:t>
            </a:r>
            <a:br>
              <a:rPr lang="en-CA" sz="2000" dirty="0" smtClean="0"/>
            </a:br>
            <a:r>
              <a:rPr lang="en-CA" sz="2000" dirty="0"/>
              <a:t/>
            </a:r>
            <a:br>
              <a:rPr lang="en-CA" sz="2000" dirty="0"/>
            </a:br>
            <a:r>
              <a:rPr lang="en-CA" sz="2000" dirty="0" smtClean="0"/>
              <a:t>That’s what this presentation is about.</a:t>
            </a:r>
            <a:endParaRPr lang="en-CA" sz="3600" dirty="0"/>
          </a:p>
        </p:txBody>
      </p:sp>
      <p:pic>
        <p:nvPicPr>
          <p:cNvPr id="5" name="Content Placeholder 4"/>
          <p:cNvPicPr>
            <a:picLocks noGrp="1" noChangeAspect="1"/>
          </p:cNvPicPr>
          <p:nvPr>
            <p:ph idx="1"/>
          </p:nvPr>
        </p:nvPicPr>
        <p:blipFill>
          <a:blip r:embed="rId2"/>
          <a:stretch>
            <a:fillRect/>
          </a:stretch>
        </p:blipFill>
        <p:spPr>
          <a:xfrm>
            <a:off x="3032663" y="365125"/>
            <a:ext cx="8282498" cy="5811838"/>
          </a:xfrm>
          <a:prstGeom prst="rect">
            <a:avLst/>
          </a:prstGeom>
          <a:ln>
            <a:solidFill>
              <a:schemeClr val="tx1"/>
            </a:solidFill>
          </a:ln>
        </p:spPr>
      </p:pic>
      <p:sp>
        <p:nvSpPr>
          <p:cNvPr id="4" name="Rectangle 3"/>
          <p:cNvSpPr/>
          <p:nvPr/>
        </p:nvSpPr>
        <p:spPr>
          <a:xfrm>
            <a:off x="2893925" y="6319129"/>
            <a:ext cx="3398559" cy="369332"/>
          </a:xfrm>
          <a:prstGeom prst="rect">
            <a:avLst/>
          </a:prstGeom>
        </p:spPr>
        <p:txBody>
          <a:bodyPr wrap="none">
            <a:spAutoFit/>
          </a:bodyPr>
          <a:lstStyle/>
          <a:p>
            <a:r>
              <a:rPr lang="en-CA" dirty="0" smtClean="0">
                <a:hlinkClick r:id="rId3"/>
              </a:rPr>
              <a:t>https://nodejs.org/en/download/</a:t>
            </a:r>
            <a:r>
              <a:rPr lang="en-CA" dirty="0" smtClean="0"/>
              <a:t> </a:t>
            </a:r>
            <a:endParaRPr lang="en-CA" dirty="0"/>
          </a:p>
        </p:txBody>
      </p:sp>
    </p:spTree>
    <p:extLst>
      <p:ext uri="{BB962C8B-B14F-4D97-AF65-F5344CB8AC3E}">
        <p14:creationId xmlns:p14="http://schemas.microsoft.com/office/powerpoint/2010/main" val="2623717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6221745"/>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smtClean="0"/>
              <a:t/>
            </a:r>
            <a:br>
              <a:rPr lang="en-CA" sz="3600" dirty="0" smtClean="0"/>
            </a:br>
            <a:r>
              <a:rPr lang="en-CA" sz="3600" dirty="0" smtClean="0"/>
              <a:t>ARIA</a:t>
            </a:r>
            <a:br>
              <a:rPr lang="en-CA" sz="3600" dirty="0" smtClean="0"/>
            </a:br>
            <a:r>
              <a:rPr lang="en-CA" sz="3600" dirty="0" smtClean="0"/>
              <a:t/>
            </a:r>
            <a:br>
              <a:rPr lang="en-CA" sz="3600" dirty="0" smtClean="0"/>
            </a:br>
            <a:r>
              <a:rPr lang="en-CA" sz="2000" dirty="0" smtClean="0"/>
              <a:t>The Accessible Rich Internet Applications (ARIA) standard provides an interface between </a:t>
            </a:r>
            <a:r>
              <a:rPr lang="en-CA" sz="2000" dirty="0" err="1" smtClean="0"/>
              <a:t>Javascript</a:t>
            </a:r>
            <a:r>
              <a:rPr lang="en-CA" sz="2000" dirty="0" smtClean="0"/>
              <a:t> DOM elements and assistive technologies.</a:t>
            </a:r>
            <a:endParaRPr lang="en-CA" sz="2000" dirty="0"/>
          </a:p>
        </p:txBody>
      </p:sp>
      <p:sp>
        <p:nvSpPr>
          <p:cNvPr id="4" name="Rectangle 3"/>
          <p:cNvSpPr/>
          <p:nvPr/>
        </p:nvSpPr>
        <p:spPr>
          <a:xfrm>
            <a:off x="2893925" y="5940538"/>
            <a:ext cx="7698967" cy="646331"/>
          </a:xfrm>
          <a:prstGeom prst="rect">
            <a:avLst/>
          </a:prstGeom>
        </p:spPr>
        <p:txBody>
          <a:bodyPr wrap="none">
            <a:spAutoFit/>
          </a:bodyPr>
          <a:lstStyle/>
          <a:p>
            <a:r>
              <a:rPr lang="en-CA" dirty="0" smtClean="0">
                <a:hlinkClick r:id="rId2"/>
              </a:rPr>
              <a:t>https://www.w3.org/TR/wai-aria/</a:t>
            </a:r>
            <a:r>
              <a:rPr lang="en-CA" dirty="0" smtClean="0"/>
              <a:t> </a:t>
            </a:r>
          </a:p>
          <a:p>
            <a:r>
              <a:rPr lang="en-CA" dirty="0" smtClean="0">
                <a:hlinkClick r:id="rId3"/>
              </a:rPr>
              <a:t>https://developers.google.com/web/fundamentals/accessibility/semantics-aria/</a:t>
            </a:r>
            <a:r>
              <a:rPr lang="en-CA" dirty="0" smtClean="0"/>
              <a:t> </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925" y="483781"/>
            <a:ext cx="8807205" cy="5198625"/>
          </a:xfrm>
          <a:prstGeom prst="rect">
            <a:avLst/>
          </a:prstGeom>
        </p:spPr>
      </p:pic>
    </p:spTree>
    <p:extLst>
      <p:ext uri="{BB962C8B-B14F-4D97-AF65-F5344CB8AC3E}">
        <p14:creationId xmlns:p14="http://schemas.microsoft.com/office/powerpoint/2010/main" val="3142063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6221745"/>
          </a:xfrm>
        </p:spPr>
        <p:txBody>
          <a:bodyPr anchor="t">
            <a:normAutofit/>
          </a:bodyPr>
          <a:lstStyle/>
          <a:p>
            <a:r>
              <a:rPr lang="en-CA" sz="3600" dirty="0" err="1" smtClean="0">
                <a:solidFill>
                  <a:schemeClr val="accent6">
                    <a:lumMod val="75000"/>
                  </a:schemeClr>
                </a:solidFill>
              </a:rPr>
              <a:t>Javascript</a:t>
            </a:r>
            <a:r>
              <a:rPr lang="en-CA" sz="3600" dirty="0" smtClean="0"/>
              <a:t/>
            </a:r>
            <a:br>
              <a:rPr lang="en-CA" sz="3600" dirty="0" smtClean="0"/>
            </a:br>
            <a:r>
              <a:rPr lang="en-CA" sz="3600" dirty="0" smtClean="0"/>
              <a:t/>
            </a:r>
            <a:br>
              <a:rPr lang="en-CA" sz="3600" dirty="0" smtClean="0"/>
            </a:br>
            <a:r>
              <a:rPr lang="en-CA" sz="2800" dirty="0" smtClean="0"/>
              <a:t>Frameworks</a:t>
            </a:r>
            <a:r>
              <a:rPr lang="en-CA" sz="3600" dirty="0" smtClean="0"/>
              <a:t/>
            </a:r>
            <a:br>
              <a:rPr lang="en-CA" sz="3600" dirty="0" smtClean="0"/>
            </a:br>
            <a:r>
              <a:rPr lang="en-CA" sz="3600" dirty="0" smtClean="0"/>
              <a:t/>
            </a:r>
            <a:br>
              <a:rPr lang="en-CA" sz="3600" dirty="0" smtClean="0"/>
            </a:br>
            <a:r>
              <a:rPr lang="en-CA" sz="2000" dirty="0" smtClean="0"/>
              <a:t>These are frontend libraries that manage interactions with backend services.</a:t>
            </a:r>
            <a:endParaRPr lang="en-CA" sz="2000" dirty="0"/>
          </a:p>
        </p:txBody>
      </p:sp>
      <p:sp>
        <p:nvSpPr>
          <p:cNvPr id="4" name="Rectangle 3"/>
          <p:cNvSpPr/>
          <p:nvPr/>
        </p:nvSpPr>
        <p:spPr>
          <a:xfrm>
            <a:off x="838200" y="6024845"/>
            <a:ext cx="9450472" cy="646331"/>
          </a:xfrm>
          <a:prstGeom prst="rect">
            <a:avLst/>
          </a:prstGeom>
        </p:spPr>
        <p:txBody>
          <a:bodyPr wrap="none">
            <a:spAutoFit/>
          </a:bodyPr>
          <a:lstStyle/>
          <a:p>
            <a:r>
              <a:rPr lang="en-CA" dirty="0">
                <a:hlinkClick r:id="rId2"/>
              </a:rPr>
              <a:t>https://</a:t>
            </a:r>
            <a:r>
              <a:rPr lang="en-CA" dirty="0" smtClean="0">
                <a:hlinkClick r:id="rId2"/>
              </a:rPr>
              <a:t>medium.com/zerotomastery/tech-trends-showdown-react-vs-angular-vs-vue-61ffaf1d8706</a:t>
            </a:r>
            <a:endParaRPr lang="en-CA" dirty="0" smtClean="0"/>
          </a:p>
          <a:p>
            <a:r>
              <a:rPr lang="en-CA" dirty="0">
                <a:hlinkClick r:id="rId3"/>
              </a:rPr>
              <a:t>https://www.codeinwp.com/blog/angular-vs-vue-vs-react</a:t>
            </a:r>
            <a:r>
              <a:rPr lang="en-CA" dirty="0" smtClean="0">
                <a:hlinkClick r:id="rId3"/>
              </a:rPr>
              <a:t>/</a:t>
            </a:r>
            <a:r>
              <a:rPr lang="en-CA" dirty="0" smtClean="0"/>
              <a:t>  </a:t>
            </a:r>
            <a:endParaRPr lang="en-C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428" y="577172"/>
            <a:ext cx="7463464" cy="4328809"/>
          </a:xfrm>
          <a:prstGeom prst="rect">
            <a:avLst/>
          </a:prstGeom>
        </p:spPr>
      </p:pic>
      <p:sp>
        <p:nvSpPr>
          <p:cNvPr id="6" name="Rectangle 5"/>
          <p:cNvSpPr/>
          <p:nvPr/>
        </p:nvSpPr>
        <p:spPr>
          <a:xfrm>
            <a:off x="3076060" y="4402163"/>
            <a:ext cx="3598677" cy="1200329"/>
          </a:xfrm>
          <a:prstGeom prst="rect">
            <a:avLst/>
          </a:prstGeom>
        </p:spPr>
        <p:txBody>
          <a:bodyPr wrap="none">
            <a:spAutoFit/>
          </a:bodyPr>
          <a:lstStyle/>
          <a:p>
            <a:r>
              <a:rPr lang="en-CA" sz="2400" dirty="0"/>
              <a:t>Angular: </a:t>
            </a:r>
            <a:r>
              <a:rPr lang="en-CA" sz="2400" dirty="0">
                <a:hlinkClick r:id="rId5"/>
              </a:rPr>
              <a:t>https://angular.io</a:t>
            </a:r>
            <a:r>
              <a:rPr lang="en-CA" sz="2400" dirty="0" smtClean="0">
                <a:hlinkClick r:id="rId5"/>
              </a:rPr>
              <a:t>/</a:t>
            </a:r>
            <a:endParaRPr lang="en-CA" sz="2400" dirty="0" smtClean="0"/>
          </a:p>
          <a:p>
            <a:r>
              <a:rPr lang="en-CA" sz="2400" dirty="0" smtClean="0"/>
              <a:t>React: </a:t>
            </a:r>
            <a:r>
              <a:rPr lang="en-CA" sz="2400" dirty="0" smtClean="0">
                <a:hlinkClick r:id="rId6"/>
              </a:rPr>
              <a:t>https</a:t>
            </a:r>
            <a:r>
              <a:rPr lang="en-CA" sz="2400" dirty="0">
                <a:hlinkClick r:id="rId6"/>
              </a:rPr>
              <a:t>://reactjs.org</a:t>
            </a:r>
            <a:r>
              <a:rPr lang="en-CA" sz="2400" dirty="0" smtClean="0">
                <a:hlinkClick r:id="rId6"/>
              </a:rPr>
              <a:t>/</a:t>
            </a:r>
            <a:endParaRPr lang="en-CA" sz="2400" dirty="0" smtClean="0"/>
          </a:p>
          <a:p>
            <a:r>
              <a:rPr lang="en-CA" sz="2400" dirty="0" err="1" smtClean="0"/>
              <a:t>Vue</a:t>
            </a:r>
            <a:r>
              <a:rPr lang="en-CA" sz="2400" dirty="0"/>
              <a:t>: </a:t>
            </a:r>
            <a:r>
              <a:rPr lang="en-CA" sz="2400" dirty="0">
                <a:hlinkClick r:id="rId7"/>
              </a:rPr>
              <a:t>https://vuejs.org</a:t>
            </a:r>
            <a:r>
              <a:rPr lang="en-CA" sz="2400" dirty="0" smtClean="0">
                <a:hlinkClick r:id="rId7"/>
              </a:rPr>
              <a:t>/</a:t>
            </a:r>
            <a:r>
              <a:rPr lang="en-CA" sz="2400" dirty="0" smtClean="0"/>
              <a:t> </a:t>
            </a:r>
            <a:endParaRPr lang="en-CA" sz="2400" dirty="0"/>
          </a:p>
        </p:txBody>
      </p:sp>
    </p:spTree>
    <p:extLst>
      <p:ext uri="{BB962C8B-B14F-4D97-AF65-F5344CB8AC3E}">
        <p14:creationId xmlns:p14="http://schemas.microsoft.com/office/powerpoint/2010/main" val="52157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smtClean="0">
                <a:solidFill>
                  <a:schemeClr val="accent6">
                    <a:lumMod val="75000"/>
                  </a:schemeClr>
                </a:solidFill>
              </a:rPr>
              <a:t>Node.js</a:t>
            </a:r>
            <a:r>
              <a:rPr lang="en-CA" sz="3600" dirty="0" smtClean="0"/>
              <a:t/>
            </a:r>
            <a:br>
              <a:rPr lang="en-CA" sz="3600" dirty="0" smtClean="0"/>
            </a:br>
            <a:r>
              <a:rPr lang="en-CA" sz="3600" dirty="0" smtClean="0"/>
              <a:t/>
            </a:r>
            <a:br>
              <a:rPr lang="en-CA" sz="3600" dirty="0" smtClean="0"/>
            </a:br>
            <a:r>
              <a:rPr lang="en-CA" sz="3600" dirty="0" smtClean="0"/>
              <a:t>Server</a:t>
            </a:r>
            <a:br>
              <a:rPr lang="en-CA" sz="3600" dirty="0" smtClean="0"/>
            </a:br>
            <a:r>
              <a:rPr lang="en-CA" sz="3600" dirty="0"/>
              <a:t/>
            </a:r>
            <a:br>
              <a:rPr lang="en-CA" sz="3600" dirty="0"/>
            </a:br>
            <a:r>
              <a:rPr lang="en-CA" sz="2000" dirty="0" smtClean="0"/>
              <a:t>Node.js is a way of running </a:t>
            </a:r>
            <a:r>
              <a:rPr lang="en-CA" sz="2000" dirty="0" err="1" smtClean="0"/>
              <a:t>Javascript</a:t>
            </a:r>
            <a:r>
              <a:rPr lang="en-CA" sz="2000" dirty="0" smtClean="0"/>
              <a:t> on the server. In many ways, it </a:t>
            </a:r>
            <a:r>
              <a:rPr lang="en-CA" sz="2000" i="1" dirty="0" smtClean="0"/>
              <a:t>is</a:t>
            </a:r>
            <a:r>
              <a:rPr lang="en-CA" sz="2000" dirty="0" smtClean="0"/>
              <a:t> a web server</a:t>
            </a:r>
            <a:r>
              <a:rPr lang="en-CA" sz="2000" dirty="0" smtClean="0"/>
              <a:t>. Node.js </a:t>
            </a:r>
            <a:r>
              <a:rPr lang="en-CA" sz="2000" dirty="0" smtClean="0"/>
              <a:t>is run from the command line, and you can access it with a web browser.</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sz="2400" dirty="0" smtClean="0"/>
              <a:t>Script in text file: app.js (edit in the text editor)</a:t>
            </a:r>
          </a:p>
          <a:p>
            <a:pPr marL="0" indent="0">
              <a:buNone/>
            </a:pPr>
            <a:endParaRPr lang="en-CA" dirty="0"/>
          </a:p>
          <a:p>
            <a:pPr marL="0" indent="0">
              <a:buNone/>
            </a:pPr>
            <a:endParaRPr lang="en-CA" dirty="0" smtClean="0"/>
          </a:p>
          <a:p>
            <a:pPr marL="0" indent="0">
              <a:buNone/>
            </a:pPr>
            <a:endParaRPr lang="en-CA" dirty="0"/>
          </a:p>
          <a:p>
            <a:pPr marL="0" indent="0">
              <a:buNone/>
            </a:pPr>
            <a:r>
              <a:rPr lang="en-CA" sz="2400" dirty="0" smtClean="0"/>
              <a:t>Run script (use the command line)</a:t>
            </a:r>
          </a:p>
          <a:p>
            <a:pPr marL="0" indent="0">
              <a:buNone/>
            </a:pPr>
            <a:endParaRPr lang="en-CA" sz="2400" dirty="0"/>
          </a:p>
          <a:p>
            <a:pPr marL="0" indent="0">
              <a:buNone/>
            </a:pPr>
            <a:endParaRPr lang="en-CA" sz="2400" dirty="0" smtClean="0"/>
          </a:p>
          <a:p>
            <a:pPr marL="0" indent="0">
              <a:buNone/>
            </a:pPr>
            <a:r>
              <a:rPr lang="en-CA" sz="2400" dirty="0" smtClean="0"/>
              <a:t>View in browser (http://localhost:8080)</a:t>
            </a:r>
          </a:p>
        </p:txBody>
      </p:sp>
      <p:sp>
        <p:nvSpPr>
          <p:cNvPr id="4" name="TextBox 3"/>
          <p:cNvSpPr txBox="1"/>
          <p:nvPr/>
        </p:nvSpPr>
        <p:spPr>
          <a:xfrm>
            <a:off x="3662624" y="808892"/>
            <a:ext cx="6270172" cy="1477328"/>
          </a:xfrm>
          <a:prstGeom prst="rect">
            <a:avLst/>
          </a:prstGeom>
          <a:noFill/>
          <a:ln w="3175">
            <a:solidFill>
              <a:schemeClr val="tx1"/>
            </a:solidFill>
          </a:ln>
        </p:spPr>
        <p:txBody>
          <a:bodyPr wrap="square" rtlCol="0">
            <a:spAutoFit/>
          </a:bodyPr>
          <a:lstStyle/>
          <a:p>
            <a:r>
              <a:rPr lang="en-CA" dirty="0" err="1">
                <a:ln w="3175">
                  <a:solidFill>
                    <a:schemeClr val="tx1"/>
                  </a:solidFill>
                </a:ln>
                <a:latin typeface="+mj-lt"/>
              </a:rPr>
              <a:t>var</a:t>
            </a:r>
            <a:r>
              <a:rPr lang="en-CA" dirty="0">
                <a:ln w="3175">
                  <a:solidFill>
                    <a:schemeClr val="tx1"/>
                  </a:solidFill>
                </a:ln>
                <a:latin typeface="+mj-lt"/>
              </a:rPr>
              <a:t> http = require('http');</a:t>
            </a:r>
            <a:br>
              <a:rPr lang="en-CA" dirty="0">
                <a:ln w="3175">
                  <a:solidFill>
                    <a:schemeClr val="tx1"/>
                  </a:solidFill>
                </a:ln>
                <a:latin typeface="+mj-lt"/>
              </a:rPr>
            </a:br>
            <a:r>
              <a:rPr lang="en-CA" dirty="0" err="1" smtClean="0">
                <a:ln w="3175">
                  <a:solidFill>
                    <a:schemeClr val="tx1"/>
                  </a:solidFill>
                </a:ln>
                <a:latin typeface="+mj-lt"/>
              </a:rPr>
              <a:t>http.createServer</a:t>
            </a:r>
            <a:r>
              <a:rPr lang="en-CA" dirty="0" smtClean="0">
                <a:ln w="3175">
                  <a:solidFill>
                    <a:schemeClr val="tx1"/>
                  </a:solidFill>
                </a:ln>
                <a:latin typeface="+mj-lt"/>
              </a:rPr>
              <a:t>(function </a:t>
            </a:r>
            <a:r>
              <a:rPr lang="en-CA" dirty="0">
                <a:ln w="3175">
                  <a:solidFill>
                    <a:schemeClr val="tx1"/>
                  </a:solidFill>
                </a:ln>
                <a:latin typeface="+mj-lt"/>
              </a:rPr>
              <a:t>(</a:t>
            </a:r>
            <a:r>
              <a:rPr lang="en-CA" dirty="0" err="1">
                <a:ln w="3175">
                  <a:solidFill>
                    <a:schemeClr val="tx1"/>
                  </a:solidFill>
                </a:ln>
                <a:latin typeface="+mj-lt"/>
              </a:rPr>
              <a:t>req</a:t>
            </a:r>
            <a:r>
              <a:rPr lang="en-CA" dirty="0">
                <a:ln w="3175">
                  <a:solidFill>
                    <a:schemeClr val="tx1"/>
                  </a:solidFill>
                </a:ln>
                <a:latin typeface="+mj-lt"/>
              </a:rPr>
              <a:t>, res) {</a:t>
            </a:r>
            <a:br>
              <a:rPr lang="en-CA" dirty="0">
                <a:ln w="3175">
                  <a:solidFill>
                    <a:schemeClr val="tx1"/>
                  </a:solidFill>
                </a:ln>
                <a:latin typeface="+mj-lt"/>
              </a:rPr>
            </a:br>
            <a:r>
              <a:rPr lang="en-CA" dirty="0">
                <a:ln w="3175">
                  <a:solidFill>
                    <a:schemeClr val="tx1"/>
                  </a:solidFill>
                </a:ln>
                <a:latin typeface="+mj-lt"/>
              </a:rPr>
              <a:t>  </a:t>
            </a:r>
            <a:r>
              <a:rPr lang="en-CA" dirty="0" err="1">
                <a:ln w="3175">
                  <a:solidFill>
                    <a:schemeClr val="tx1"/>
                  </a:solidFill>
                </a:ln>
                <a:latin typeface="+mj-lt"/>
              </a:rPr>
              <a:t>res.writeHead</a:t>
            </a:r>
            <a:r>
              <a:rPr lang="en-CA" dirty="0">
                <a:ln w="3175">
                  <a:solidFill>
                    <a:schemeClr val="tx1"/>
                  </a:solidFill>
                </a:ln>
                <a:latin typeface="+mj-lt"/>
              </a:rPr>
              <a:t>(200, {'Content-Type': 'text/plain'});</a:t>
            </a:r>
            <a:br>
              <a:rPr lang="en-CA" dirty="0">
                <a:ln w="3175">
                  <a:solidFill>
                    <a:schemeClr val="tx1"/>
                  </a:solidFill>
                </a:ln>
                <a:latin typeface="+mj-lt"/>
              </a:rPr>
            </a:br>
            <a:r>
              <a:rPr lang="en-CA" dirty="0">
                <a:ln w="3175">
                  <a:solidFill>
                    <a:schemeClr val="tx1"/>
                  </a:solidFill>
                </a:ln>
                <a:latin typeface="+mj-lt"/>
              </a:rPr>
              <a:t>  </a:t>
            </a:r>
            <a:r>
              <a:rPr lang="en-CA" dirty="0" err="1">
                <a:ln w="3175">
                  <a:solidFill>
                    <a:schemeClr val="tx1"/>
                  </a:solidFill>
                </a:ln>
                <a:latin typeface="+mj-lt"/>
              </a:rPr>
              <a:t>res.end</a:t>
            </a:r>
            <a:r>
              <a:rPr lang="en-CA" dirty="0">
                <a:ln w="3175">
                  <a:solidFill>
                    <a:schemeClr val="tx1"/>
                  </a:solidFill>
                </a:ln>
                <a:latin typeface="+mj-lt"/>
              </a:rPr>
              <a:t>('Hello World!');</a:t>
            </a:r>
            <a:br>
              <a:rPr lang="en-CA" dirty="0">
                <a:ln w="3175">
                  <a:solidFill>
                    <a:schemeClr val="tx1"/>
                  </a:solidFill>
                </a:ln>
                <a:latin typeface="+mj-lt"/>
              </a:rPr>
            </a:br>
            <a:r>
              <a:rPr lang="en-CA" dirty="0">
                <a:ln w="3175">
                  <a:solidFill>
                    <a:schemeClr val="tx1"/>
                  </a:solidFill>
                </a:ln>
                <a:latin typeface="+mj-lt"/>
              </a:rPr>
              <a:t>}).listen(8080); </a:t>
            </a:r>
          </a:p>
        </p:txBody>
      </p:sp>
      <p:pic>
        <p:nvPicPr>
          <p:cNvPr id="6" name="Picture 5"/>
          <p:cNvPicPr>
            <a:picLocks noChangeAspect="1"/>
          </p:cNvPicPr>
          <p:nvPr/>
        </p:nvPicPr>
        <p:blipFill>
          <a:blip r:embed="rId2"/>
          <a:stretch>
            <a:fillRect/>
          </a:stretch>
        </p:blipFill>
        <p:spPr>
          <a:xfrm>
            <a:off x="3662624" y="2854571"/>
            <a:ext cx="5318037" cy="832946"/>
          </a:xfrm>
          <a:prstGeom prst="rect">
            <a:avLst/>
          </a:prstGeom>
        </p:spPr>
      </p:pic>
      <p:pic>
        <p:nvPicPr>
          <p:cNvPr id="7" name="Picture 6"/>
          <p:cNvPicPr>
            <a:picLocks noChangeAspect="1"/>
          </p:cNvPicPr>
          <p:nvPr/>
        </p:nvPicPr>
        <p:blipFill>
          <a:blip r:embed="rId3"/>
          <a:stretch>
            <a:fillRect/>
          </a:stretch>
        </p:blipFill>
        <p:spPr>
          <a:xfrm>
            <a:off x="3680156" y="4229769"/>
            <a:ext cx="7162800" cy="1538821"/>
          </a:xfrm>
          <a:prstGeom prst="rect">
            <a:avLst/>
          </a:prstGeom>
        </p:spPr>
      </p:pic>
      <p:sp>
        <p:nvSpPr>
          <p:cNvPr id="8" name="Rectangle 7"/>
          <p:cNvSpPr/>
          <p:nvPr/>
        </p:nvSpPr>
        <p:spPr>
          <a:xfrm>
            <a:off x="2893925" y="6196483"/>
            <a:ext cx="4778488" cy="369332"/>
          </a:xfrm>
          <a:prstGeom prst="rect">
            <a:avLst/>
          </a:prstGeom>
        </p:spPr>
        <p:txBody>
          <a:bodyPr wrap="none">
            <a:spAutoFit/>
          </a:bodyPr>
          <a:lstStyle/>
          <a:p>
            <a:r>
              <a:rPr lang="en-CA" dirty="0" smtClean="0">
                <a:hlinkClick r:id="rId4"/>
              </a:rPr>
              <a:t>https://www.w3schools.com/nodejs/default.asp</a:t>
            </a:r>
            <a:r>
              <a:rPr lang="en-CA" dirty="0" smtClean="0"/>
              <a:t> </a:t>
            </a:r>
            <a:endParaRPr lang="en-CA" dirty="0"/>
          </a:p>
        </p:txBody>
      </p:sp>
      <p:sp>
        <p:nvSpPr>
          <p:cNvPr id="9" name="Rectangle 8"/>
          <p:cNvSpPr/>
          <p:nvPr/>
        </p:nvSpPr>
        <p:spPr>
          <a:xfrm>
            <a:off x="405582" y="576146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5" action="ppaction://program"/>
              </a:rPr>
              <a:t>C:\</a:t>
            </a:r>
            <a:r>
              <a:rPr lang="en-CA" sz="1200" dirty="0" smtClean="0">
                <a:solidFill>
                  <a:schemeClr val="accent6">
                    <a:lumMod val="75000"/>
                  </a:schemeClr>
                </a:solidFill>
                <a:hlinkClick r:id="rId5" action="ppaction://program"/>
              </a:rPr>
              <a:t>Users\downess\CodeProjects\Node\app</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6"/>
              </a:rPr>
              <a:t>http://</a:t>
            </a:r>
            <a:r>
              <a:rPr lang="en-CA" sz="1200" dirty="0" smtClean="0">
                <a:solidFill>
                  <a:schemeClr val="accent6">
                    <a:lumMod val="75000"/>
                  </a:schemeClr>
                </a:solidFill>
                <a:hlinkClick r:id="rId6"/>
              </a:rPr>
              <a:t>localhost:8080</a:t>
            </a:r>
            <a:endParaRPr lang="en-CA" sz="1200" dirty="0">
              <a:solidFill>
                <a:schemeClr val="accent6">
                  <a:lumMod val="75000"/>
                </a:schemeClr>
              </a:solidFill>
            </a:endParaRPr>
          </a:p>
        </p:txBody>
      </p:sp>
    </p:spTree>
    <p:extLst>
      <p:ext uri="{BB962C8B-B14F-4D97-AF65-F5344CB8AC3E}">
        <p14:creationId xmlns:p14="http://schemas.microsoft.com/office/powerpoint/2010/main" val="3484330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smtClean="0">
                <a:solidFill>
                  <a:schemeClr val="accent6">
                    <a:lumMod val="75000"/>
                  </a:schemeClr>
                </a:solidFill>
              </a:rPr>
              <a:t>Node.js</a:t>
            </a:r>
            <a:r>
              <a:rPr lang="en-CA" sz="3600" dirty="0" smtClean="0"/>
              <a:t/>
            </a:r>
            <a:br>
              <a:rPr lang="en-CA" sz="3600" dirty="0" smtClean="0"/>
            </a:br>
            <a:r>
              <a:rPr lang="en-CA" sz="3600" dirty="0"/>
              <a:t/>
            </a:r>
            <a:br>
              <a:rPr lang="en-CA" sz="3600" dirty="0"/>
            </a:br>
            <a:r>
              <a:rPr lang="en-CA" sz="3300" dirty="0" smtClean="0"/>
              <a:t>Event Loop</a:t>
            </a:r>
            <a:r>
              <a:rPr lang="en-CA" sz="3600" dirty="0" smtClean="0"/>
              <a:t/>
            </a:r>
            <a:br>
              <a:rPr lang="en-CA" sz="3600" dirty="0" smtClean="0"/>
            </a:br>
            <a:r>
              <a:rPr lang="en-CA" sz="3600" dirty="0"/>
              <a:t/>
            </a:r>
            <a:br>
              <a:rPr lang="en-CA" sz="3600" dirty="0"/>
            </a:br>
            <a:r>
              <a:rPr lang="en-CA" sz="2000" dirty="0" smtClean="0"/>
              <a:t>Node.js runs commands one-by-one in the stack, but puts API calls to one side instead of waiting for them. When the stack is completed, it executes the first response in the queue sent back from the APIs.</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7" name="Rectangle 6"/>
          <p:cNvSpPr/>
          <p:nvPr/>
        </p:nvSpPr>
        <p:spPr>
          <a:xfrm>
            <a:off x="2893925" y="6272413"/>
            <a:ext cx="8405699" cy="307777"/>
          </a:xfrm>
          <a:prstGeom prst="rect">
            <a:avLst/>
          </a:prstGeom>
        </p:spPr>
        <p:txBody>
          <a:bodyPr wrap="none">
            <a:spAutoFit/>
          </a:bodyPr>
          <a:lstStyle/>
          <a:p>
            <a:r>
              <a:rPr lang="en-CA" sz="1400" dirty="0" smtClean="0">
                <a:hlinkClick r:id="rId2"/>
              </a:rPr>
              <a:t>http://vucuong12.github.io/2015/11/02/Javascript%20Event%20Loop%20with%20Node.js%20for%20Beginners/</a:t>
            </a:r>
            <a:r>
              <a:rPr lang="en-CA" sz="1400" dirty="0" smtClean="0"/>
              <a:t> </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131" y="738214"/>
            <a:ext cx="7802064" cy="4382112"/>
          </a:xfrm>
          <a:prstGeom prst="rect">
            <a:avLst/>
          </a:prstGeom>
        </p:spPr>
      </p:pic>
    </p:spTree>
    <p:extLst>
      <p:ext uri="{BB962C8B-B14F-4D97-AF65-F5344CB8AC3E}">
        <p14:creationId xmlns:p14="http://schemas.microsoft.com/office/powerpoint/2010/main" val="2212824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smtClean="0">
                <a:solidFill>
                  <a:schemeClr val="accent6">
                    <a:lumMod val="75000"/>
                  </a:schemeClr>
                </a:solidFill>
              </a:rPr>
              <a:t>Node.js</a:t>
            </a:r>
            <a:r>
              <a:rPr lang="en-CA" sz="3600" dirty="0" smtClean="0"/>
              <a:t/>
            </a:r>
            <a:br>
              <a:rPr lang="en-CA" sz="3600" dirty="0" smtClean="0"/>
            </a:br>
            <a:r>
              <a:rPr lang="en-CA" sz="3600" dirty="0"/>
              <a:t/>
            </a:r>
            <a:br>
              <a:rPr lang="en-CA" sz="3600" dirty="0"/>
            </a:br>
            <a:r>
              <a:rPr lang="en-CA" sz="3600" dirty="0" smtClean="0"/>
              <a:t>Files</a:t>
            </a:r>
            <a:br>
              <a:rPr lang="en-CA" sz="3600" dirty="0" smtClean="0"/>
            </a:br>
            <a:r>
              <a:rPr lang="en-CA" sz="3600" dirty="0"/>
              <a:t/>
            </a:r>
            <a:br>
              <a:rPr lang="en-CA" sz="3600" dirty="0"/>
            </a:br>
            <a:r>
              <a:rPr lang="en-CA" sz="2000" dirty="0" smtClean="0"/>
              <a:t>Node.js can read and write to files on the local machine. </a:t>
            </a:r>
            <a:br>
              <a:rPr lang="en-CA" sz="2000" dirty="0" smtClean="0"/>
            </a:br>
            <a:r>
              <a:rPr lang="en-CA" sz="2000" dirty="0"/>
              <a:t/>
            </a:r>
            <a:br>
              <a:rPr lang="en-CA" sz="2000" dirty="0"/>
            </a:br>
            <a:r>
              <a:rPr lang="en-CA" sz="2000" dirty="0" smtClean="0"/>
              <a:t>Thus it can read files and make them available to a web browser.</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599149" cy="369332"/>
          </a:xfrm>
          <a:prstGeom prst="rect">
            <a:avLst/>
          </a:prstGeom>
        </p:spPr>
        <p:txBody>
          <a:bodyPr wrap="none">
            <a:spAutoFit/>
          </a:bodyPr>
          <a:lstStyle/>
          <a:p>
            <a:r>
              <a:rPr lang="en-CA" dirty="0" smtClean="0">
                <a:hlinkClick r:id="rId2"/>
              </a:rPr>
              <a:t>https://www.w3schools.com/js/js_json_intro.asp</a:t>
            </a:r>
            <a:r>
              <a:rPr lang="en-CA" dirty="0" smtClean="0"/>
              <a:t>                              </a:t>
            </a:r>
            <a:r>
              <a:rPr lang="en-CA" dirty="0" smtClean="0">
                <a:hlinkClick r:id="rId3"/>
              </a:rPr>
              <a:t>https://www.json.org/</a:t>
            </a:r>
            <a:r>
              <a:rPr lang="en-CA" dirty="0" smtClean="0"/>
              <a:t>  </a:t>
            </a:r>
            <a:endParaRPr lang="en-CA" dirty="0"/>
          </a:p>
        </p:txBody>
      </p:sp>
      <p:pic>
        <p:nvPicPr>
          <p:cNvPr id="6" name="Picture 5"/>
          <p:cNvPicPr>
            <a:picLocks noChangeAspect="1"/>
          </p:cNvPicPr>
          <p:nvPr/>
        </p:nvPicPr>
        <p:blipFill>
          <a:blip r:embed="rId4"/>
          <a:stretch>
            <a:fillRect/>
          </a:stretch>
        </p:blipFill>
        <p:spPr>
          <a:xfrm>
            <a:off x="5627076" y="2029767"/>
            <a:ext cx="5539991" cy="3697259"/>
          </a:xfrm>
          <a:prstGeom prst="rect">
            <a:avLst/>
          </a:prstGeom>
        </p:spPr>
      </p:pic>
      <p:pic>
        <p:nvPicPr>
          <p:cNvPr id="7" name="Picture 6"/>
          <p:cNvPicPr>
            <a:picLocks noChangeAspect="1"/>
          </p:cNvPicPr>
          <p:nvPr/>
        </p:nvPicPr>
        <p:blipFill>
          <a:blip r:embed="rId5"/>
          <a:stretch>
            <a:fillRect/>
          </a:stretch>
        </p:blipFill>
        <p:spPr>
          <a:xfrm>
            <a:off x="3085314" y="710344"/>
            <a:ext cx="2471062" cy="2304161"/>
          </a:xfrm>
          <a:prstGeom prst="rect">
            <a:avLst/>
          </a:prstGeom>
        </p:spPr>
      </p:pic>
      <p:cxnSp>
        <p:nvCxnSpPr>
          <p:cNvPr id="9" name="Straight Arrow Connector 8"/>
          <p:cNvCxnSpPr/>
          <p:nvPr/>
        </p:nvCxnSpPr>
        <p:spPr>
          <a:xfrm>
            <a:off x="4411226" y="1009859"/>
            <a:ext cx="2190541" cy="216039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5582" y="576146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6" action="ppaction://program"/>
              </a:rPr>
              <a:t>C:\</a:t>
            </a:r>
            <a:r>
              <a:rPr lang="en-CA" sz="1200" dirty="0" smtClean="0">
                <a:solidFill>
                  <a:schemeClr val="accent6">
                    <a:lumMod val="75000"/>
                  </a:schemeClr>
                </a:solidFill>
                <a:hlinkClick r:id="rId6" action="ppaction://program"/>
              </a:rPr>
              <a:t>Users\downess\CodeProjects\Node\w3schools</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7"/>
              </a:rPr>
              <a:t>http://localhost:8080</a:t>
            </a:r>
            <a:endParaRPr lang="en-CA" sz="1200" dirty="0">
              <a:solidFill>
                <a:schemeClr val="accent6">
                  <a:lumMod val="75000"/>
                </a:schemeClr>
              </a:solidFill>
            </a:endParaRPr>
          </a:p>
        </p:txBody>
      </p:sp>
    </p:spTree>
    <p:extLst>
      <p:ext uri="{BB962C8B-B14F-4D97-AF65-F5344CB8AC3E}">
        <p14:creationId xmlns:p14="http://schemas.microsoft.com/office/powerpoint/2010/main" val="2492604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719152"/>
          </a:xfrm>
        </p:spPr>
        <p:txBody>
          <a:bodyPr anchor="t">
            <a:normAutofit/>
          </a:bodyPr>
          <a:lstStyle/>
          <a:p>
            <a:r>
              <a:rPr lang="en-CA" sz="3600" dirty="0" smtClean="0">
                <a:solidFill>
                  <a:schemeClr val="accent6">
                    <a:lumMod val="75000"/>
                  </a:schemeClr>
                </a:solidFill>
              </a:rPr>
              <a:t>Node.js</a:t>
            </a:r>
            <a:r>
              <a:rPr lang="en-CA" sz="3600" dirty="0" smtClean="0"/>
              <a:t/>
            </a:r>
            <a:br>
              <a:rPr lang="en-CA" sz="3600" dirty="0" smtClean="0"/>
            </a:br>
            <a:r>
              <a:rPr lang="en-CA" sz="3600" dirty="0"/>
              <a:t/>
            </a:r>
            <a:br>
              <a:rPr lang="en-CA" sz="3600" dirty="0"/>
            </a:br>
            <a:r>
              <a:rPr lang="en-CA" sz="3600" dirty="0" smtClean="0"/>
              <a:t>Modules</a:t>
            </a:r>
            <a:br>
              <a:rPr lang="en-CA" sz="3600" dirty="0" smtClean="0"/>
            </a:br>
            <a:r>
              <a:rPr lang="en-CA" sz="3600" dirty="0"/>
              <a:t/>
            </a:r>
            <a:br>
              <a:rPr lang="en-CA" sz="3600" dirty="0"/>
            </a:br>
            <a:r>
              <a:rPr lang="en-CA" sz="2000" dirty="0" smtClean="0"/>
              <a:t>Other built-in Node.js modules include URL (for web requests), Events (for listeners), Upload Files, and Email.</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6" name="Rectangle 5"/>
          <p:cNvSpPr/>
          <p:nvPr/>
        </p:nvSpPr>
        <p:spPr>
          <a:xfrm>
            <a:off x="3207488" y="553261"/>
            <a:ext cx="6096000" cy="5262979"/>
          </a:xfrm>
          <a:prstGeom prst="rect">
            <a:avLst/>
          </a:prstGeom>
        </p:spPr>
        <p:txBody>
          <a:bodyPr>
            <a:spAutoFit/>
          </a:bodyPr>
          <a:lstStyle/>
          <a:p>
            <a:r>
              <a:rPr lang="en-CA" sz="1400" dirty="0" err="1" smtClean="0">
                <a:solidFill>
                  <a:srgbClr val="0000CD"/>
                </a:solidFill>
                <a:effectLst/>
              </a:rPr>
              <a:t>var</a:t>
            </a:r>
            <a:r>
              <a:rPr lang="en-CA" sz="1400" dirty="0" smtClean="0">
                <a:solidFill>
                  <a:srgbClr val="000000"/>
                </a:solidFill>
                <a:effectLst/>
              </a:rPr>
              <a:t> </a:t>
            </a:r>
            <a:r>
              <a:rPr lang="en-CA" sz="1400" dirty="0" err="1" smtClean="0">
                <a:solidFill>
                  <a:srgbClr val="000000"/>
                </a:solidFill>
                <a:effectLst/>
              </a:rPr>
              <a:t>nodemailer</a:t>
            </a:r>
            <a:r>
              <a:rPr lang="en-CA" sz="1400" dirty="0" smtClean="0">
                <a:solidFill>
                  <a:srgbClr val="000000"/>
                </a:solidFill>
                <a:effectLst/>
              </a:rPr>
              <a:t> = require(</a:t>
            </a:r>
            <a:r>
              <a:rPr lang="en-CA" sz="1400" dirty="0" smtClean="0">
                <a:solidFill>
                  <a:srgbClr val="A52A2A"/>
                </a:solidFill>
                <a:effectLst/>
              </a:rPr>
              <a:t>'</a:t>
            </a:r>
            <a:r>
              <a:rPr lang="en-CA" sz="1400" dirty="0" err="1" smtClean="0">
                <a:solidFill>
                  <a:srgbClr val="A52A2A"/>
                </a:solidFill>
                <a:effectLst/>
              </a:rPr>
              <a:t>nodemailer</a:t>
            </a:r>
            <a:r>
              <a:rPr lang="en-CA" sz="1400" dirty="0" smtClean="0">
                <a:solidFill>
                  <a:srgbClr val="A52A2A"/>
                </a:solidFill>
                <a:effectLst/>
              </a:rPr>
              <a:t>'</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a:r>
            <a:br>
              <a:rPr lang="en-CA" sz="1400" dirty="0" smtClean="0">
                <a:solidFill>
                  <a:srgbClr val="000000"/>
                </a:solidFill>
                <a:effectLst/>
              </a:rPr>
            </a:br>
            <a:r>
              <a:rPr lang="en-CA" sz="1400" dirty="0" err="1" smtClean="0">
                <a:solidFill>
                  <a:srgbClr val="0000CD"/>
                </a:solidFill>
                <a:effectLst/>
              </a:rPr>
              <a:t>var</a:t>
            </a:r>
            <a:r>
              <a:rPr lang="en-CA" sz="1400" dirty="0" smtClean="0">
                <a:solidFill>
                  <a:srgbClr val="000000"/>
                </a:solidFill>
                <a:effectLst/>
              </a:rPr>
              <a:t> transporter = </a:t>
            </a:r>
            <a:r>
              <a:rPr lang="en-CA" sz="1400" dirty="0" err="1" smtClean="0">
                <a:solidFill>
                  <a:srgbClr val="000000"/>
                </a:solidFill>
                <a:effectLst/>
              </a:rPr>
              <a:t>nodemailer.createTransport</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service: </a:t>
            </a:r>
            <a:r>
              <a:rPr lang="en-CA" sz="1400" dirty="0" smtClean="0">
                <a:solidFill>
                  <a:srgbClr val="A52A2A"/>
                </a:solidFill>
                <a:effectLst/>
              </a:rPr>
              <a:t>'</a:t>
            </a:r>
            <a:r>
              <a:rPr lang="en-CA" sz="1400" dirty="0" err="1" smtClean="0">
                <a:solidFill>
                  <a:srgbClr val="A52A2A"/>
                </a:solidFill>
                <a:effectLst/>
              </a:rPr>
              <a:t>gmail</a:t>
            </a:r>
            <a:r>
              <a:rPr lang="en-CA" sz="1400" dirty="0" smtClean="0">
                <a:solidFill>
                  <a:srgbClr val="A52A2A"/>
                </a:solidFill>
                <a:effectLst/>
              </a:rPr>
              <a:t>'</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a:t>
            </a:r>
            <a:r>
              <a:rPr lang="en-CA" sz="1400" dirty="0" err="1" smtClean="0">
                <a:solidFill>
                  <a:srgbClr val="000000"/>
                </a:solidFill>
                <a:effectLst/>
              </a:rPr>
              <a:t>auth</a:t>
            </a:r>
            <a:r>
              <a:rPr lang="en-CA" sz="1400" dirty="0" smtClean="0">
                <a:solidFill>
                  <a:srgbClr val="000000"/>
                </a:solidFill>
                <a:effectLst/>
              </a:rPr>
              <a:t>: {</a:t>
            </a:r>
            <a:br>
              <a:rPr lang="en-CA" sz="1400" dirty="0" smtClean="0">
                <a:solidFill>
                  <a:srgbClr val="000000"/>
                </a:solidFill>
                <a:effectLst/>
              </a:rPr>
            </a:br>
            <a:r>
              <a:rPr lang="en-CA" sz="1400" dirty="0" smtClean="0">
                <a:solidFill>
                  <a:srgbClr val="000000"/>
                </a:solidFill>
                <a:effectLst/>
              </a:rPr>
              <a:t>    user: </a:t>
            </a:r>
            <a:r>
              <a:rPr lang="en-CA" sz="1400" dirty="0" smtClean="0">
                <a:solidFill>
                  <a:srgbClr val="A52A2A"/>
                </a:solidFill>
                <a:effectLst/>
              </a:rPr>
              <a:t>'</a:t>
            </a:r>
            <a:r>
              <a:rPr lang="en-CA" sz="1400" i="1" dirty="0" smtClean="0">
                <a:solidFill>
                  <a:srgbClr val="A52A2A"/>
                </a:solidFill>
                <a:effectLst/>
              </a:rPr>
              <a:t>youremail@gmail.com</a:t>
            </a:r>
            <a:r>
              <a:rPr lang="en-CA" sz="1400" dirty="0" smtClean="0">
                <a:solidFill>
                  <a:srgbClr val="A52A2A"/>
                </a:solidFill>
                <a:effectLst/>
              </a:rPr>
              <a:t>'</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pass: </a:t>
            </a:r>
            <a:r>
              <a:rPr lang="en-CA" sz="1400" dirty="0" smtClean="0">
                <a:solidFill>
                  <a:srgbClr val="A52A2A"/>
                </a:solidFill>
                <a:effectLst/>
              </a:rPr>
              <a:t>'</a:t>
            </a:r>
            <a:r>
              <a:rPr lang="en-CA" sz="1400" i="1" dirty="0" err="1" smtClean="0">
                <a:solidFill>
                  <a:srgbClr val="A52A2A"/>
                </a:solidFill>
                <a:effectLst/>
              </a:rPr>
              <a:t>yourpassword</a:t>
            </a:r>
            <a:r>
              <a:rPr lang="en-CA" sz="1400" dirty="0" smtClean="0">
                <a:solidFill>
                  <a:srgbClr val="A52A2A"/>
                </a:solidFill>
                <a:effectLst/>
              </a:rPr>
              <a:t>'</a:t>
            </a:r>
            <a:r>
              <a:rPr lang="en-CA" sz="1400" dirty="0" smtClean="0">
                <a:solidFill>
                  <a:srgbClr val="000000"/>
                </a:solidFill>
                <a:effectLst/>
              </a:rPr>
              <a:t/>
            </a:r>
            <a:br>
              <a:rPr lang="en-CA" sz="1400" dirty="0" smtClean="0">
                <a:solidFill>
                  <a:srgbClr val="000000"/>
                </a:solidFill>
                <a:effectLst/>
              </a:rPr>
            </a:br>
            <a:r>
              <a:rPr lang="en-CA" sz="1400" dirty="0" smtClean="0">
                <a:solidFill>
                  <a:srgbClr val="000000"/>
                </a:solidFill>
                <a:effectLst/>
              </a:rPr>
              <a:t>  }</a:t>
            </a:r>
            <a:br>
              <a:rPr lang="en-CA" sz="1400" dirty="0" smtClean="0">
                <a:solidFill>
                  <a:srgbClr val="000000"/>
                </a:solidFill>
                <a:effectLst/>
              </a:rPr>
            </a:b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a:r>
            <a:br>
              <a:rPr lang="en-CA" sz="1400" dirty="0" smtClean="0">
                <a:solidFill>
                  <a:srgbClr val="000000"/>
                </a:solidFill>
                <a:effectLst/>
              </a:rPr>
            </a:br>
            <a:r>
              <a:rPr lang="en-CA" sz="1400" dirty="0" err="1" smtClean="0">
                <a:solidFill>
                  <a:srgbClr val="0000CD"/>
                </a:solidFill>
                <a:effectLst/>
              </a:rPr>
              <a:t>var</a:t>
            </a:r>
            <a:r>
              <a:rPr lang="en-CA" sz="1400" dirty="0" smtClean="0">
                <a:solidFill>
                  <a:srgbClr val="000000"/>
                </a:solidFill>
                <a:effectLst/>
              </a:rPr>
              <a:t> </a:t>
            </a:r>
            <a:r>
              <a:rPr lang="en-CA" sz="1400" dirty="0" err="1" smtClean="0">
                <a:solidFill>
                  <a:srgbClr val="000000"/>
                </a:solidFill>
                <a:effectLst/>
              </a:rPr>
              <a:t>mailOptions</a:t>
            </a:r>
            <a:r>
              <a:rPr lang="en-CA" sz="1400" dirty="0" smtClean="0">
                <a:solidFill>
                  <a:srgbClr val="000000"/>
                </a:solidFill>
                <a:effectLst/>
              </a:rPr>
              <a:t> = {</a:t>
            </a:r>
            <a:br>
              <a:rPr lang="en-CA" sz="1400" dirty="0" smtClean="0">
                <a:solidFill>
                  <a:srgbClr val="000000"/>
                </a:solidFill>
                <a:effectLst/>
              </a:rPr>
            </a:br>
            <a:r>
              <a:rPr lang="en-CA" sz="1400" dirty="0" smtClean="0">
                <a:solidFill>
                  <a:srgbClr val="000000"/>
                </a:solidFill>
                <a:effectLst/>
              </a:rPr>
              <a:t>  from: </a:t>
            </a:r>
            <a:r>
              <a:rPr lang="en-CA" sz="1400" dirty="0" smtClean="0">
                <a:solidFill>
                  <a:srgbClr val="A52A2A"/>
                </a:solidFill>
                <a:effectLst/>
              </a:rPr>
              <a:t>'</a:t>
            </a:r>
            <a:r>
              <a:rPr lang="en-CA" sz="1400" i="1" dirty="0" smtClean="0">
                <a:solidFill>
                  <a:srgbClr val="A52A2A"/>
                </a:solidFill>
                <a:effectLst/>
              </a:rPr>
              <a:t>youremail@gmail.com</a:t>
            </a:r>
            <a:r>
              <a:rPr lang="en-CA" sz="1400" dirty="0" smtClean="0">
                <a:solidFill>
                  <a:srgbClr val="A52A2A"/>
                </a:solidFill>
                <a:effectLst/>
              </a:rPr>
              <a:t>'</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to: </a:t>
            </a:r>
            <a:r>
              <a:rPr lang="en-CA" sz="1400" dirty="0" smtClean="0">
                <a:solidFill>
                  <a:srgbClr val="A52A2A"/>
                </a:solidFill>
                <a:effectLst/>
              </a:rPr>
              <a:t>'</a:t>
            </a:r>
            <a:r>
              <a:rPr lang="en-CA" sz="1400" i="1" dirty="0" smtClean="0">
                <a:solidFill>
                  <a:srgbClr val="A52A2A"/>
                </a:solidFill>
                <a:effectLst/>
              </a:rPr>
              <a:t>myfriend@yahoo.com</a:t>
            </a:r>
            <a:r>
              <a:rPr lang="en-CA" sz="1400" dirty="0" smtClean="0">
                <a:solidFill>
                  <a:srgbClr val="A52A2A"/>
                </a:solidFill>
                <a:effectLst/>
              </a:rPr>
              <a:t>'</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subject: </a:t>
            </a:r>
            <a:r>
              <a:rPr lang="en-CA" sz="1400" dirty="0" smtClean="0">
                <a:solidFill>
                  <a:srgbClr val="A52A2A"/>
                </a:solidFill>
                <a:effectLst/>
              </a:rPr>
              <a:t>'Sending Email using Node.js'</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text: </a:t>
            </a:r>
            <a:r>
              <a:rPr lang="en-CA" sz="1400" dirty="0" smtClean="0">
                <a:solidFill>
                  <a:srgbClr val="A52A2A"/>
                </a:solidFill>
                <a:effectLst/>
              </a:rPr>
              <a:t>'That was easy!'</a:t>
            </a:r>
            <a:r>
              <a:rPr lang="en-CA" sz="1400" dirty="0" smtClean="0">
                <a:solidFill>
                  <a:srgbClr val="000000"/>
                </a:solidFill>
                <a:effectLst/>
              </a:rPr>
              <a:t/>
            </a:r>
            <a:br>
              <a:rPr lang="en-CA" sz="1400" dirty="0" smtClean="0">
                <a:solidFill>
                  <a:srgbClr val="000000"/>
                </a:solidFill>
                <a:effectLst/>
              </a:rPr>
            </a:b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a:r>
            <a:br>
              <a:rPr lang="en-CA" sz="1400" dirty="0" smtClean="0">
                <a:solidFill>
                  <a:srgbClr val="000000"/>
                </a:solidFill>
                <a:effectLst/>
              </a:rPr>
            </a:br>
            <a:r>
              <a:rPr lang="en-CA" sz="1400" dirty="0" err="1" smtClean="0">
                <a:solidFill>
                  <a:srgbClr val="000000"/>
                </a:solidFill>
                <a:effectLst/>
              </a:rPr>
              <a:t>transporter.sendMail</a:t>
            </a:r>
            <a:r>
              <a:rPr lang="en-CA" sz="1400" dirty="0" smtClean="0">
                <a:solidFill>
                  <a:srgbClr val="000000"/>
                </a:solidFill>
                <a:effectLst/>
              </a:rPr>
              <a:t>(</a:t>
            </a:r>
            <a:r>
              <a:rPr lang="en-CA" sz="1400" dirty="0" err="1" smtClean="0">
                <a:solidFill>
                  <a:srgbClr val="000000"/>
                </a:solidFill>
                <a:effectLst/>
              </a:rPr>
              <a:t>mailOptions</a:t>
            </a:r>
            <a:r>
              <a:rPr lang="en-CA" sz="1400" dirty="0" smtClean="0">
                <a:solidFill>
                  <a:srgbClr val="000000"/>
                </a:solidFill>
                <a:effectLst/>
              </a:rPr>
              <a:t>, </a:t>
            </a:r>
            <a:r>
              <a:rPr lang="en-CA" sz="1400" dirty="0" smtClean="0">
                <a:solidFill>
                  <a:srgbClr val="0000CD"/>
                </a:solidFill>
                <a:effectLst/>
              </a:rPr>
              <a:t>function</a:t>
            </a:r>
            <a:r>
              <a:rPr lang="en-CA" sz="1400" dirty="0" smtClean="0">
                <a:solidFill>
                  <a:srgbClr val="000000"/>
                </a:solidFill>
                <a:effectLst/>
              </a:rPr>
              <a:t>(error, info){</a:t>
            </a:r>
            <a:br>
              <a:rPr lang="en-CA" sz="1400" dirty="0" smtClean="0">
                <a:solidFill>
                  <a:srgbClr val="000000"/>
                </a:solidFill>
                <a:effectLst/>
              </a:rPr>
            </a:br>
            <a:r>
              <a:rPr lang="en-CA" sz="1400" dirty="0" smtClean="0">
                <a:solidFill>
                  <a:srgbClr val="000000"/>
                </a:solidFill>
                <a:effectLst/>
              </a:rPr>
              <a:t>  </a:t>
            </a:r>
            <a:r>
              <a:rPr lang="en-CA" sz="1400" dirty="0" smtClean="0">
                <a:solidFill>
                  <a:srgbClr val="0000CD"/>
                </a:solidFill>
                <a:effectLst/>
              </a:rPr>
              <a:t>if</a:t>
            </a:r>
            <a:r>
              <a:rPr lang="en-CA" sz="1400" dirty="0" smtClean="0">
                <a:solidFill>
                  <a:srgbClr val="000000"/>
                </a:solidFill>
                <a:effectLst/>
              </a:rPr>
              <a:t> (error) {</a:t>
            </a:r>
            <a:br>
              <a:rPr lang="en-CA" sz="1400" dirty="0" smtClean="0">
                <a:solidFill>
                  <a:srgbClr val="000000"/>
                </a:solidFill>
                <a:effectLst/>
              </a:rPr>
            </a:br>
            <a:r>
              <a:rPr lang="en-CA" sz="1400" dirty="0" smtClean="0">
                <a:solidFill>
                  <a:srgbClr val="000000"/>
                </a:solidFill>
                <a:effectLst/>
              </a:rPr>
              <a:t>    console.log(error);</a:t>
            </a:r>
            <a:br>
              <a:rPr lang="en-CA" sz="1400" dirty="0" smtClean="0">
                <a:solidFill>
                  <a:srgbClr val="000000"/>
                </a:solidFill>
                <a:effectLst/>
              </a:rPr>
            </a:br>
            <a:r>
              <a:rPr lang="en-CA" sz="1400" dirty="0" smtClean="0">
                <a:solidFill>
                  <a:srgbClr val="000000"/>
                </a:solidFill>
                <a:effectLst/>
              </a:rPr>
              <a:t>  } </a:t>
            </a:r>
            <a:r>
              <a:rPr lang="en-CA" sz="1400" dirty="0" smtClean="0">
                <a:solidFill>
                  <a:srgbClr val="0000CD"/>
                </a:solidFill>
                <a:effectLst/>
              </a:rPr>
              <a:t>else</a:t>
            </a:r>
            <a:r>
              <a:rPr lang="en-CA" sz="1400" dirty="0" smtClean="0">
                <a:solidFill>
                  <a:srgbClr val="000000"/>
                </a:solidFill>
                <a:effectLst/>
              </a:rPr>
              <a:t> {</a:t>
            </a:r>
            <a:br>
              <a:rPr lang="en-CA" sz="1400" dirty="0" smtClean="0">
                <a:solidFill>
                  <a:srgbClr val="000000"/>
                </a:solidFill>
                <a:effectLst/>
              </a:rPr>
            </a:br>
            <a:r>
              <a:rPr lang="en-CA" sz="1400" dirty="0" smtClean="0">
                <a:solidFill>
                  <a:srgbClr val="000000"/>
                </a:solidFill>
                <a:effectLst/>
              </a:rPr>
              <a:t>   </a:t>
            </a:r>
            <a:r>
              <a:rPr lang="en-CA" sz="1400" dirty="0" smtClean="0">
                <a:solidFill>
                  <a:srgbClr val="FF0000"/>
                </a:solidFill>
                <a:effectLst/>
              </a:rPr>
              <a:t> </a:t>
            </a:r>
            <a:r>
              <a:rPr lang="en-CA" sz="1400" dirty="0" smtClean="0">
                <a:solidFill>
                  <a:srgbClr val="000000"/>
                </a:solidFill>
                <a:effectLst/>
              </a:rPr>
              <a:t>console.log(</a:t>
            </a:r>
            <a:r>
              <a:rPr lang="en-CA" sz="1400" dirty="0" smtClean="0">
                <a:solidFill>
                  <a:srgbClr val="A52A2A"/>
                </a:solidFill>
                <a:effectLst/>
              </a:rPr>
              <a:t>'Email sent: '</a:t>
            </a:r>
            <a:r>
              <a:rPr lang="en-CA" sz="1400" dirty="0" smtClean="0">
                <a:solidFill>
                  <a:srgbClr val="000000"/>
                </a:solidFill>
                <a:effectLst/>
              </a:rPr>
              <a:t> + </a:t>
            </a:r>
            <a:r>
              <a:rPr lang="en-CA" sz="1400" dirty="0" err="1" smtClean="0">
                <a:solidFill>
                  <a:srgbClr val="000000"/>
                </a:solidFill>
                <a:effectLst/>
              </a:rPr>
              <a:t>info.response</a:t>
            </a:r>
            <a:r>
              <a:rPr lang="en-CA" sz="1400" dirty="0" smtClean="0">
                <a:solidFill>
                  <a:srgbClr val="000000"/>
                </a:solidFill>
                <a:effectLst/>
              </a:rPr>
              <a:t>);</a:t>
            </a:r>
            <a:br>
              <a:rPr lang="en-CA" sz="1400" dirty="0" smtClean="0">
                <a:solidFill>
                  <a:srgbClr val="000000"/>
                </a:solidFill>
                <a:effectLst/>
              </a:rPr>
            </a:br>
            <a:r>
              <a:rPr lang="en-CA" sz="1400" dirty="0" smtClean="0">
                <a:solidFill>
                  <a:srgbClr val="000000"/>
                </a:solidFill>
                <a:effectLst/>
              </a:rPr>
              <a:t>  }</a:t>
            </a:r>
            <a:br>
              <a:rPr lang="en-CA" sz="1400" dirty="0" smtClean="0">
                <a:solidFill>
                  <a:srgbClr val="000000"/>
                </a:solidFill>
                <a:effectLst/>
              </a:rPr>
            </a:br>
            <a:r>
              <a:rPr lang="en-CA" sz="1400" dirty="0" smtClean="0">
                <a:solidFill>
                  <a:srgbClr val="000000"/>
                </a:solidFill>
                <a:effectLst/>
              </a:rPr>
              <a:t>}); </a:t>
            </a:r>
            <a:endParaRPr lang="en-CA" sz="1400" dirty="0"/>
          </a:p>
        </p:txBody>
      </p:sp>
      <p:sp>
        <p:nvSpPr>
          <p:cNvPr id="7" name="Rectangle 6"/>
          <p:cNvSpPr/>
          <p:nvPr/>
        </p:nvSpPr>
        <p:spPr>
          <a:xfrm>
            <a:off x="2893925" y="6272413"/>
            <a:ext cx="5371727" cy="369332"/>
          </a:xfrm>
          <a:prstGeom prst="rect">
            <a:avLst/>
          </a:prstGeom>
        </p:spPr>
        <p:txBody>
          <a:bodyPr wrap="none">
            <a:spAutoFit/>
          </a:bodyPr>
          <a:lstStyle/>
          <a:p>
            <a:r>
              <a:rPr lang="en-CA" dirty="0" smtClean="0">
                <a:hlinkClick r:id="rId2"/>
              </a:rPr>
              <a:t>https://www.w3schools.com/nodejs/nodejs_email.asp</a:t>
            </a:r>
            <a:r>
              <a:rPr lang="en-CA" dirty="0" smtClean="0"/>
              <a:t> </a:t>
            </a:r>
            <a:endParaRPr lang="en-CA" dirty="0"/>
          </a:p>
        </p:txBody>
      </p:sp>
      <p:sp>
        <p:nvSpPr>
          <p:cNvPr id="8" name="Rectangle 7"/>
          <p:cNvSpPr/>
          <p:nvPr/>
        </p:nvSpPr>
        <p:spPr>
          <a:xfrm>
            <a:off x="405582" y="576146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Users\downess\CodeProjects\Node\w3schools</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4"/>
              </a:rPr>
              <a:t>http://localhost:8080</a:t>
            </a:r>
            <a:endParaRPr lang="en-CA" sz="1200" dirty="0">
              <a:solidFill>
                <a:schemeClr val="accent6">
                  <a:lumMod val="75000"/>
                </a:schemeClr>
              </a:solidFill>
            </a:endParaRPr>
          </a:p>
        </p:txBody>
      </p:sp>
    </p:spTree>
    <p:extLst>
      <p:ext uri="{BB962C8B-B14F-4D97-AF65-F5344CB8AC3E}">
        <p14:creationId xmlns:p14="http://schemas.microsoft.com/office/powerpoint/2010/main" val="3951117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fontScale="90000"/>
          </a:bodyPr>
          <a:lstStyle/>
          <a:p>
            <a:r>
              <a:rPr lang="en-CA" sz="4000" dirty="0" smtClean="0">
                <a:solidFill>
                  <a:schemeClr val="accent6">
                    <a:lumMod val="75000"/>
                  </a:schemeClr>
                </a:solidFill>
              </a:rPr>
              <a:t>Node.js</a:t>
            </a:r>
            <a:r>
              <a:rPr lang="en-CA" sz="3600" dirty="0" smtClean="0"/>
              <a:t/>
            </a:r>
            <a:br>
              <a:rPr lang="en-CA" sz="3600" dirty="0" smtClean="0"/>
            </a:br>
            <a:r>
              <a:rPr lang="en-CA" sz="3600" dirty="0"/>
              <a:t/>
            </a:r>
            <a:br>
              <a:rPr lang="en-CA" sz="3600" dirty="0"/>
            </a:br>
            <a:r>
              <a:rPr lang="en-CA" sz="4000" dirty="0" smtClean="0"/>
              <a:t>NPM</a:t>
            </a:r>
            <a:r>
              <a:rPr lang="en-CA" sz="3600" dirty="0" smtClean="0"/>
              <a:t/>
            </a:r>
            <a:br>
              <a:rPr lang="en-CA" sz="3600" dirty="0" smtClean="0"/>
            </a:br>
            <a:r>
              <a:rPr lang="en-CA" sz="3600" dirty="0"/>
              <a:t/>
            </a:r>
            <a:br>
              <a:rPr lang="en-CA" sz="3600" dirty="0"/>
            </a:br>
            <a:r>
              <a:rPr lang="en-CA" sz="2200" dirty="0" err="1" smtClean="0"/>
              <a:t>NPM</a:t>
            </a:r>
            <a:r>
              <a:rPr lang="en-CA" sz="2200" dirty="0" smtClean="0"/>
              <a:t> is the </a:t>
            </a:r>
            <a:r>
              <a:rPr lang="en-CA" sz="2200" i="1" dirty="0" smtClean="0"/>
              <a:t>Node Package Manager</a:t>
            </a:r>
            <a:r>
              <a:rPr lang="en-CA" sz="2200" dirty="0" smtClean="0"/>
              <a:t>. It comes with </a:t>
            </a:r>
            <a:r>
              <a:rPr lang="en-CA" sz="2200" dirty="0"/>
              <a:t>N</a:t>
            </a:r>
            <a:r>
              <a:rPr lang="en-CA" sz="2200" dirty="0" smtClean="0"/>
              <a:t>ode. It provides a way to obtain and install Node packages written by other developers.</a:t>
            </a:r>
            <a:br>
              <a:rPr lang="en-CA" sz="2200" dirty="0" smtClean="0"/>
            </a:br>
            <a:r>
              <a:rPr lang="en-CA" sz="2200" dirty="0"/>
              <a:t/>
            </a:r>
            <a:br>
              <a:rPr lang="en-CA" sz="2200" dirty="0"/>
            </a:br>
            <a:r>
              <a:rPr lang="en-CA" sz="2200" dirty="0" smtClean="0"/>
              <a:t>NPM runs from the command line.</a:t>
            </a:r>
            <a:br>
              <a:rPr lang="en-CA" sz="2200" dirty="0" smtClean="0"/>
            </a:br>
            <a:r>
              <a:rPr lang="en-CA" sz="2200" dirty="0"/>
              <a:t/>
            </a:r>
            <a:br>
              <a:rPr lang="en-CA" sz="2200" dirty="0"/>
            </a:br>
            <a:r>
              <a:rPr lang="en-CA" sz="2200" dirty="0" smtClean="0"/>
              <a:t>An alternative to NPM is Facebook’s YARN.</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510022" cy="369332"/>
          </a:xfrm>
          <a:prstGeom prst="rect">
            <a:avLst/>
          </a:prstGeom>
        </p:spPr>
        <p:txBody>
          <a:bodyPr wrap="none">
            <a:spAutoFit/>
          </a:bodyPr>
          <a:lstStyle/>
          <a:p>
            <a:r>
              <a:rPr lang="en-CA" dirty="0" smtClean="0">
                <a:hlinkClick r:id="rId2"/>
              </a:rPr>
              <a:t>https://www.npmjs.com/</a:t>
            </a:r>
            <a:r>
              <a:rPr lang="en-CA" dirty="0" smtClean="0"/>
              <a:t>                                                                    </a:t>
            </a:r>
            <a:r>
              <a:rPr lang="en-CA" dirty="0" smtClean="0">
                <a:hlinkClick r:id="rId3"/>
              </a:rPr>
              <a:t>https://yarnpkg.com/en/</a:t>
            </a:r>
            <a:r>
              <a:rPr lang="en-CA" dirty="0" smtClean="0"/>
              <a:t> </a:t>
            </a:r>
            <a:endParaRPr lang="en-CA" dirty="0"/>
          </a:p>
        </p:txBody>
      </p:sp>
      <p:pic>
        <p:nvPicPr>
          <p:cNvPr id="6" name="Picture 5"/>
          <p:cNvPicPr>
            <a:picLocks noChangeAspect="1"/>
          </p:cNvPicPr>
          <p:nvPr/>
        </p:nvPicPr>
        <p:blipFill>
          <a:blip r:embed="rId4"/>
          <a:stretch>
            <a:fillRect/>
          </a:stretch>
        </p:blipFill>
        <p:spPr>
          <a:xfrm>
            <a:off x="3322673" y="924372"/>
            <a:ext cx="7860182" cy="4179255"/>
          </a:xfrm>
          <a:prstGeom prst="rect">
            <a:avLst/>
          </a:prstGeom>
        </p:spPr>
      </p:pic>
    </p:spTree>
    <p:extLst>
      <p:ext uri="{BB962C8B-B14F-4D97-AF65-F5344CB8AC3E}">
        <p14:creationId xmlns:p14="http://schemas.microsoft.com/office/powerpoint/2010/main" val="496756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6333387"/>
          </a:xfrm>
        </p:spPr>
        <p:txBody>
          <a:bodyPr anchor="t">
            <a:normAutofit/>
          </a:bodyPr>
          <a:lstStyle/>
          <a:p>
            <a:r>
              <a:rPr lang="en-CA" sz="3600" dirty="0" smtClean="0">
                <a:solidFill>
                  <a:schemeClr val="accent6">
                    <a:lumMod val="75000"/>
                  </a:schemeClr>
                </a:solidFill>
              </a:rPr>
              <a:t>NPM</a:t>
            </a:r>
            <a:r>
              <a:rPr lang="en-CA" sz="3600" dirty="0" smtClean="0"/>
              <a:t/>
            </a:r>
            <a:br>
              <a:rPr lang="en-CA" sz="3600" dirty="0" smtClean="0"/>
            </a:br>
            <a:r>
              <a:rPr lang="en-CA" sz="3600" dirty="0"/>
              <a:t/>
            </a:r>
            <a:br>
              <a:rPr lang="en-CA" sz="3600" dirty="0"/>
            </a:br>
            <a:r>
              <a:rPr lang="en-CA" sz="3600" dirty="0" err="1" smtClean="0"/>
              <a:t>Init</a:t>
            </a:r>
            <a:r>
              <a:rPr lang="en-CA" sz="3600" dirty="0" smtClean="0"/>
              <a:t/>
            </a:r>
            <a:br>
              <a:rPr lang="en-CA" sz="3600" dirty="0" smtClean="0"/>
            </a:br>
            <a:r>
              <a:rPr lang="en-CA" sz="3600" dirty="0"/>
              <a:t/>
            </a:r>
            <a:br>
              <a:rPr lang="en-CA" sz="3600" dirty="0"/>
            </a:br>
            <a:r>
              <a:rPr lang="en-CA" sz="2000" dirty="0" smtClean="0"/>
              <a:t>NPM relies on a file called </a:t>
            </a:r>
            <a:r>
              <a:rPr lang="en-CA" sz="2000" dirty="0" err="1" smtClean="0"/>
              <a:t>package.json</a:t>
            </a:r>
            <a:r>
              <a:rPr lang="en-CA" sz="2000" dirty="0" smtClean="0"/>
              <a:t> to tell it what to do.</a:t>
            </a:r>
            <a:br>
              <a:rPr lang="en-CA" sz="2000" dirty="0" smtClean="0"/>
            </a:br>
            <a:r>
              <a:rPr lang="en-CA" sz="2000" dirty="0"/>
              <a:t/>
            </a:r>
            <a:br>
              <a:rPr lang="en-CA" sz="2000" dirty="0"/>
            </a:br>
            <a:r>
              <a:rPr lang="en-CA" sz="2000" dirty="0" smtClean="0"/>
              <a:t>Create a new </a:t>
            </a:r>
            <a:r>
              <a:rPr lang="en-CA" sz="2000" dirty="0" err="1" smtClean="0"/>
              <a:t>package.json</a:t>
            </a:r>
            <a:r>
              <a:rPr lang="en-CA" sz="2000" dirty="0" smtClean="0"/>
              <a:t> file using the command </a:t>
            </a:r>
            <a:r>
              <a:rPr lang="en-CA" sz="2000" dirty="0" err="1" smtClean="0"/>
              <a:t>npm</a:t>
            </a:r>
            <a:r>
              <a:rPr lang="en-CA" sz="2000" dirty="0" smtClean="0"/>
              <a:t> init.</a:t>
            </a:r>
            <a:br>
              <a:rPr lang="en-CA" sz="2000" dirty="0" smtClean="0"/>
            </a:br>
            <a:r>
              <a:rPr lang="en-CA" sz="2000" dirty="0"/>
              <a:t/>
            </a:r>
            <a:br>
              <a:rPr lang="en-CA" sz="2000" dirty="0"/>
            </a:br>
            <a:r>
              <a:rPr lang="en-CA" sz="2000" dirty="0" smtClean="0"/>
              <a:t>(You could also use a text editor but this is easier)</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pic>
        <p:nvPicPr>
          <p:cNvPr id="5" name="Picture 4"/>
          <p:cNvPicPr>
            <a:picLocks noChangeAspect="1"/>
          </p:cNvPicPr>
          <p:nvPr/>
        </p:nvPicPr>
        <p:blipFill>
          <a:blip r:embed="rId2"/>
          <a:stretch>
            <a:fillRect/>
          </a:stretch>
        </p:blipFill>
        <p:spPr>
          <a:xfrm>
            <a:off x="3212399" y="623666"/>
            <a:ext cx="8161497" cy="4963744"/>
          </a:xfrm>
          <a:prstGeom prst="rect">
            <a:avLst/>
          </a:prstGeom>
        </p:spPr>
      </p:pic>
      <p:sp>
        <p:nvSpPr>
          <p:cNvPr id="6" name="Rectangle 5"/>
          <p:cNvSpPr/>
          <p:nvPr/>
        </p:nvSpPr>
        <p:spPr>
          <a:xfrm>
            <a:off x="2893925" y="6194387"/>
            <a:ext cx="5162375" cy="369332"/>
          </a:xfrm>
          <a:prstGeom prst="rect">
            <a:avLst/>
          </a:prstGeom>
        </p:spPr>
        <p:txBody>
          <a:bodyPr wrap="none">
            <a:spAutoFit/>
          </a:bodyPr>
          <a:lstStyle/>
          <a:p>
            <a:r>
              <a:rPr lang="en-CA" dirty="0" smtClean="0">
                <a:hlinkClick r:id="rId3"/>
              </a:rPr>
              <a:t>https://docs.npmjs.com/creating-a-package-json-file</a:t>
            </a:r>
            <a:r>
              <a:rPr lang="en-CA" dirty="0" smtClean="0"/>
              <a:t> </a:t>
            </a:r>
            <a:endParaRPr lang="en-CA" dirty="0"/>
          </a:p>
        </p:txBody>
      </p:sp>
    </p:spTree>
    <p:extLst>
      <p:ext uri="{BB962C8B-B14F-4D97-AF65-F5344CB8AC3E}">
        <p14:creationId xmlns:p14="http://schemas.microsoft.com/office/powerpoint/2010/main" val="2187461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088758" y="478279"/>
            <a:ext cx="8104396" cy="5071916"/>
          </a:xfrm>
          <a:prstGeom prst="rect">
            <a:avLst/>
          </a:prstGeom>
        </p:spPr>
      </p:pic>
      <p:sp>
        <p:nvSpPr>
          <p:cNvPr id="2" name="Title 1"/>
          <p:cNvSpPr>
            <a:spLocks noGrp="1"/>
          </p:cNvSpPr>
          <p:nvPr>
            <p:ph type="title"/>
          </p:nvPr>
        </p:nvSpPr>
        <p:spPr>
          <a:xfrm>
            <a:off x="838200" y="365124"/>
            <a:ext cx="2055725" cy="6333387"/>
          </a:xfrm>
        </p:spPr>
        <p:txBody>
          <a:bodyPr anchor="t">
            <a:normAutofit/>
          </a:bodyPr>
          <a:lstStyle/>
          <a:p>
            <a:r>
              <a:rPr lang="en-CA" sz="3600" dirty="0" smtClean="0">
                <a:solidFill>
                  <a:schemeClr val="accent6">
                    <a:lumMod val="75000"/>
                  </a:schemeClr>
                </a:solidFill>
              </a:rPr>
              <a:t>NPM</a:t>
            </a:r>
            <a:r>
              <a:rPr lang="en-CA" sz="3600" dirty="0" smtClean="0"/>
              <a:t/>
            </a:r>
            <a:br>
              <a:rPr lang="en-CA" sz="3600" dirty="0" smtClean="0"/>
            </a:br>
            <a:r>
              <a:rPr lang="en-CA" sz="3600" dirty="0"/>
              <a:t/>
            </a:r>
            <a:br>
              <a:rPr lang="en-CA" sz="3600" dirty="0"/>
            </a:br>
            <a:r>
              <a:rPr lang="en-CA" sz="3600" dirty="0" smtClean="0"/>
              <a:t>Install</a:t>
            </a:r>
            <a:br>
              <a:rPr lang="en-CA" sz="3600" dirty="0" smtClean="0"/>
            </a:br>
            <a:r>
              <a:rPr lang="en-CA" sz="3600" dirty="0"/>
              <a:t/>
            </a:r>
            <a:br>
              <a:rPr lang="en-CA" sz="3600" dirty="0"/>
            </a:br>
            <a:r>
              <a:rPr lang="en-CA" sz="2000" dirty="0" err="1" smtClean="0"/>
              <a:t>Install</a:t>
            </a:r>
            <a:r>
              <a:rPr lang="en-CA" sz="2000" dirty="0" smtClean="0"/>
              <a:t> a new Node package using the </a:t>
            </a:r>
            <a:r>
              <a:rPr lang="en-CA" sz="2000" dirty="0" err="1" smtClean="0"/>
              <a:t>npm</a:t>
            </a:r>
            <a:r>
              <a:rPr lang="en-CA" sz="2000" dirty="0" smtClean="0"/>
              <a:t> install command.</a:t>
            </a:r>
            <a:br>
              <a:rPr lang="en-CA" sz="2000" dirty="0" smtClean="0"/>
            </a:br>
            <a:r>
              <a:rPr lang="en-CA" sz="2000" dirty="0"/>
              <a:t/>
            </a:r>
            <a:br>
              <a:rPr lang="en-CA" sz="2000" dirty="0"/>
            </a:br>
            <a:r>
              <a:rPr lang="en-CA" sz="2000" dirty="0" smtClean="0"/>
              <a:t>For example, to install jQuery: </a:t>
            </a:r>
            <a:br>
              <a:rPr lang="en-CA" sz="2000" dirty="0" smtClean="0"/>
            </a:br>
            <a:r>
              <a:rPr lang="en-CA" sz="2000" dirty="0" err="1" smtClean="0"/>
              <a:t>npm</a:t>
            </a:r>
            <a:r>
              <a:rPr lang="en-CA" sz="2000" dirty="0" smtClean="0"/>
              <a:t> install jQuery</a:t>
            </a:r>
            <a:br>
              <a:rPr lang="en-CA" sz="2000" dirty="0" smtClean="0"/>
            </a:br>
            <a:r>
              <a:rPr lang="en-CA" sz="2000" dirty="0"/>
              <a:t/>
            </a:r>
            <a:br>
              <a:rPr lang="en-CA" sz="2000" dirty="0"/>
            </a:br>
            <a:r>
              <a:rPr lang="en-CA" sz="2000" dirty="0" smtClean="0"/>
              <a:t>This downloads files, and also adds a line in </a:t>
            </a:r>
            <a:r>
              <a:rPr lang="en-CA" sz="2000" dirty="0" err="1" smtClean="0"/>
              <a:t>package.json</a:t>
            </a:r>
            <a:r>
              <a:rPr lang="en-CA" sz="2000" dirty="0" smtClean="0"/>
              <a:t>, as shown.</a:t>
            </a: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6" name="Rectangle 5"/>
          <p:cNvSpPr/>
          <p:nvPr/>
        </p:nvSpPr>
        <p:spPr>
          <a:xfrm>
            <a:off x="2893925" y="6194387"/>
            <a:ext cx="3359831" cy="369332"/>
          </a:xfrm>
          <a:prstGeom prst="rect">
            <a:avLst/>
          </a:prstGeom>
        </p:spPr>
        <p:txBody>
          <a:bodyPr wrap="none">
            <a:spAutoFit/>
          </a:bodyPr>
          <a:lstStyle/>
          <a:p>
            <a:r>
              <a:rPr lang="en-CA" dirty="0" smtClean="0"/>
              <a:t>https://docs.npmjs.com/cli/install</a:t>
            </a:r>
            <a:endParaRPr lang="en-CA" dirty="0"/>
          </a:p>
        </p:txBody>
      </p:sp>
      <p:cxnSp>
        <p:nvCxnSpPr>
          <p:cNvPr id="8" name="Straight Arrow Connector 7"/>
          <p:cNvCxnSpPr/>
          <p:nvPr/>
        </p:nvCxnSpPr>
        <p:spPr>
          <a:xfrm flipV="1">
            <a:off x="2418907" y="2961167"/>
            <a:ext cx="3386470" cy="255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414130" y="1850065"/>
            <a:ext cx="2291317" cy="3296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66753" y="3115340"/>
            <a:ext cx="5906387" cy="887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854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76305" cy="6333387"/>
          </a:xfrm>
        </p:spPr>
        <p:txBody>
          <a:bodyPr anchor="t">
            <a:normAutofit fontScale="90000"/>
          </a:bodyPr>
          <a:lstStyle/>
          <a:p>
            <a:r>
              <a:rPr lang="en-CA" sz="4000" dirty="0" smtClean="0">
                <a:solidFill>
                  <a:schemeClr val="accent6">
                    <a:lumMod val="75000"/>
                  </a:schemeClr>
                </a:solidFill>
              </a:rPr>
              <a:t>NPM</a:t>
            </a:r>
            <a:r>
              <a:rPr lang="en-CA" sz="3600" dirty="0" smtClean="0"/>
              <a:t/>
            </a:r>
            <a:br>
              <a:rPr lang="en-CA" sz="3600" dirty="0" smtClean="0"/>
            </a:br>
            <a:r>
              <a:rPr lang="en-CA" sz="3600" dirty="0"/>
              <a:t/>
            </a:r>
            <a:br>
              <a:rPr lang="en-CA" sz="3600" dirty="0"/>
            </a:br>
            <a:r>
              <a:rPr lang="en-CA" sz="4000" dirty="0" err="1" smtClean="0"/>
              <a:t>Const</a:t>
            </a:r>
            <a:r>
              <a:rPr lang="en-CA" sz="3600" dirty="0" smtClean="0"/>
              <a:t/>
            </a:r>
            <a:br>
              <a:rPr lang="en-CA" sz="3600" dirty="0" smtClean="0"/>
            </a:br>
            <a:r>
              <a:rPr lang="en-CA" sz="3600" dirty="0"/>
              <a:t/>
            </a:r>
            <a:br>
              <a:rPr lang="en-CA" sz="3600" dirty="0"/>
            </a:br>
            <a:r>
              <a:rPr lang="en-CA" sz="2000" dirty="0" smtClean="0"/>
              <a:t>Use a package by declaring a ‘</a:t>
            </a:r>
            <a:r>
              <a:rPr lang="en-CA" sz="2000" dirty="0" err="1" smtClean="0"/>
              <a:t>const</a:t>
            </a:r>
            <a:r>
              <a:rPr lang="en-CA" sz="2000" dirty="0" smtClean="0"/>
              <a:t>’ in a script. This makes objects and functions available to the script.</a:t>
            </a:r>
            <a:br>
              <a:rPr lang="en-CA" sz="2000" dirty="0" smtClean="0"/>
            </a:br>
            <a:r>
              <a:rPr lang="en-CA" sz="2000" dirty="0"/>
              <a:t/>
            </a:r>
            <a:br>
              <a:rPr lang="en-CA" sz="2000" dirty="0"/>
            </a:br>
            <a:r>
              <a:rPr lang="en-CA" sz="2000" dirty="0" smtClean="0"/>
              <a:t>Node won’t run the if-then in </a:t>
            </a:r>
            <a:r>
              <a:rPr lang="en-CA" sz="2000" dirty="0" err="1" smtClean="0"/>
              <a:t>curl.get</a:t>
            </a:r>
            <a:r>
              <a:rPr lang="en-CA" sz="2000" dirty="0" smtClean="0"/>
              <a:t>() until it gets a response from the web server.</a:t>
            </a:r>
            <a:br>
              <a:rPr lang="en-CA" sz="2000" dirty="0" smtClean="0"/>
            </a:br>
            <a:r>
              <a:rPr lang="en-CA" sz="2000" dirty="0"/>
              <a:t/>
            </a:r>
            <a:br>
              <a:rPr lang="en-CA" sz="2000" dirty="0"/>
            </a:br>
            <a:r>
              <a:rPr lang="en-CA" sz="2000" dirty="0" smtClean="0"/>
              <a:t>The example uses jQuery to scrape the IMDB website for James Bond films.</a:t>
            </a:r>
            <a:br>
              <a:rPr lang="en-CA" sz="2000" dirty="0" smtClean="0"/>
            </a:br>
            <a:r>
              <a:rPr lang="en-CA" sz="2000" dirty="0"/>
              <a:t/>
            </a:r>
            <a:br>
              <a:rPr lang="en-CA" sz="2000" dirty="0"/>
            </a:b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6" name="Rectangle 5"/>
          <p:cNvSpPr/>
          <p:nvPr/>
        </p:nvSpPr>
        <p:spPr>
          <a:xfrm>
            <a:off x="2893925" y="6194387"/>
            <a:ext cx="8731878" cy="615553"/>
          </a:xfrm>
          <a:prstGeom prst="rect">
            <a:avLst/>
          </a:prstGeom>
        </p:spPr>
        <p:txBody>
          <a:bodyPr wrap="none">
            <a:spAutoFit/>
          </a:bodyPr>
          <a:lstStyle/>
          <a:p>
            <a:r>
              <a:rPr lang="en-CA" dirty="0" smtClean="0">
                <a:hlinkClick r:id="rId2"/>
              </a:rPr>
              <a:t>https://medium.com/@asimmittal/using-jquery-nodejs-to-scrape-the-web-9bb5d439413b</a:t>
            </a:r>
            <a:r>
              <a:rPr lang="en-CA" dirty="0" smtClean="0"/>
              <a:t> </a:t>
            </a:r>
          </a:p>
          <a:p>
            <a:r>
              <a:rPr lang="en-CA" sz="1600" dirty="0" smtClean="0"/>
              <a:t>Updated script for example: </a:t>
            </a:r>
            <a:r>
              <a:rPr lang="en-CA" sz="1600" dirty="0" smtClean="0">
                <a:hlinkClick r:id="rId3"/>
              </a:rPr>
              <a:t>https://gist.github.com/Downes/630c639ca77e01a21782ce2e22b20ad8</a:t>
            </a:r>
            <a:r>
              <a:rPr lang="en-CA" sz="1600" dirty="0" smtClean="0"/>
              <a:t> </a:t>
            </a:r>
            <a:endParaRPr lang="en-CA" sz="1600" dirty="0"/>
          </a:p>
        </p:txBody>
      </p:sp>
      <p:pic>
        <p:nvPicPr>
          <p:cNvPr id="7" name="Picture 6"/>
          <p:cNvPicPr>
            <a:picLocks noChangeAspect="1"/>
          </p:cNvPicPr>
          <p:nvPr/>
        </p:nvPicPr>
        <p:blipFill>
          <a:blip r:embed="rId4"/>
          <a:stretch>
            <a:fillRect/>
          </a:stretch>
        </p:blipFill>
        <p:spPr>
          <a:xfrm>
            <a:off x="3152553" y="478114"/>
            <a:ext cx="7797080" cy="5581481"/>
          </a:xfrm>
          <a:prstGeom prst="rect">
            <a:avLst/>
          </a:prstGeom>
        </p:spPr>
      </p:pic>
    </p:spTree>
    <p:extLst>
      <p:ext uri="{BB962C8B-B14F-4D97-AF65-F5344CB8AC3E}">
        <p14:creationId xmlns:p14="http://schemas.microsoft.com/office/powerpoint/2010/main" val="4100686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6286884"/>
          </a:xfrm>
        </p:spPr>
        <p:txBody>
          <a:bodyPr anchor="t">
            <a:normAutofit/>
          </a:bodyPr>
          <a:lstStyle/>
          <a:p>
            <a:r>
              <a:rPr lang="en-CA" sz="3600" dirty="0" smtClean="0">
                <a:solidFill>
                  <a:schemeClr val="accent6">
                    <a:lumMod val="75000"/>
                  </a:schemeClr>
                </a:solidFill>
              </a:rPr>
              <a:t>Install…</a:t>
            </a:r>
            <a:br>
              <a:rPr lang="en-CA" sz="3600" dirty="0" smtClean="0">
                <a:solidFill>
                  <a:schemeClr val="accent6">
                    <a:lumMod val="75000"/>
                  </a:schemeClr>
                </a:solidFill>
              </a:rPr>
            </a:br>
            <a:r>
              <a:rPr lang="en-CA" sz="3600" dirty="0"/>
              <a:t/>
            </a:r>
            <a:br>
              <a:rPr lang="en-CA" sz="3600" dirty="0"/>
            </a:br>
            <a:r>
              <a:rPr lang="en-CA" sz="3600" dirty="0" smtClean="0"/>
              <a:t>Git</a:t>
            </a:r>
            <a:br>
              <a:rPr lang="en-CA" sz="3600" dirty="0" smtClean="0"/>
            </a:br>
            <a:r>
              <a:rPr lang="en-CA" sz="3600" dirty="0"/>
              <a:t/>
            </a:r>
            <a:br>
              <a:rPr lang="en-CA" sz="3600" dirty="0"/>
            </a:br>
            <a:r>
              <a:rPr lang="en-CA" sz="2200" dirty="0" err="1" smtClean="0"/>
              <a:t>Git</a:t>
            </a:r>
            <a:r>
              <a:rPr lang="en-CA" sz="2200" dirty="0" smtClean="0"/>
              <a:t> allows to you access and update software from code versioning libraries.</a:t>
            </a:r>
            <a:br>
              <a:rPr lang="en-CA" sz="2200" dirty="0" smtClean="0"/>
            </a:br>
            <a:r>
              <a:rPr lang="en-CA" sz="2200" dirty="0"/>
              <a:t/>
            </a:r>
            <a:br>
              <a:rPr lang="en-CA" sz="2200" dirty="0"/>
            </a:br>
            <a:r>
              <a:rPr lang="en-CA" sz="2200" dirty="0" smtClean="0"/>
              <a:t>We use it to get and run programs authored by other people.</a:t>
            </a:r>
            <a:endParaRPr lang="en-CA" sz="2200" dirty="0"/>
          </a:p>
        </p:txBody>
      </p:sp>
      <p:sp>
        <p:nvSpPr>
          <p:cNvPr id="4" name="Rectangle 3"/>
          <p:cNvSpPr/>
          <p:nvPr/>
        </p:nvSpPr>
        <p:spPr>
          <a:xfrm>
            <a:off x="2893925" y="6319129"/>
            <a:ext cx="3213829" cy="369332"/>
          </a:xfrm>
          <a:prstGeom prst="rect">
            <a:avLst/>
          </a:prstGeom>
        </p:spPr>
        <p:txBody>
          <a:bodyPr wrap="none">
            <a:spAutoFit/>
          </a:bodyPr>
          <a:lstStyle/>
          <a:p>
            <a:r>
              <a:rPr lang="en-CA" dirty="0" smtClean="0">
                <a:hlinkClick r:id="rId2"/>
              </a:rPr>
              <a:t>https://git-scm.com/downloads</a:t>
            </a:r>
            <a:r>
              <a:rPr lang="en-CA" dirty="0" smtClean="0"/>
              <a:t> </a:t>
            </a:r>
            <a:endParaRPr lang="en-CA" dirty="0"/>
          </a:p>
        </p:txBody>
      </p:sp>
      <p:pic>
        <p:nvPicPr>
          <p:cNvPr id="5" name="Content Placeholder 4"/>
          <p:cNvPicPr>
            <a:picLocks noGrp="1" noChangeAspect="1"/>
          </p:cNvPicPr>
          <p:nvPr>
            <p:ph idx="1"/>
          </p:nvPr>
        </p:nvPicPr>
        <p:blipFill>
          <a:blip r:embed="rId3"/>
          <a:stretch>
            <a:fillRect/>
          </a:stretch>
        </p:blipFill>
        <p:spPr>
          <a:xfrm>
            <a:off x="2994025" y="380750"/>
            <a:ext cx="8359775" cy="5780588"/>
          </a:xfrm>
          <a:prstGeom prst="rect">
            <a:avLst/>
          </a:prstGeom>
        </p:spPr>
      </p:pic>
    </p:spTree>
    <p:extLst>
      <p:ext uri="{BB962C8B-B14F-4D97-AF65-F5344CB8AC3E}">
        <p14:creationId xmlns:p14="http://schemas.microsoft.com/office/powerpoint/2010/main" val="3234606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76305" cy="6333387"/>
          </a:xfrm>
        </p:spPr>
        <p:txBody>
          <a:bodyPr anchor="t">
            <a:normAutofit/>
          </a:bodyPr>
          <a:lstStyle/>
          <a:p>
            <a:r>
              <a:rPr lang="en-CA" sz="4000" dirty="0" smtClean="0">
                <a:solidFill>
                  <a:schemeClr val="accent6">
                    <a:lumMod val="75000"/>
                  </a:schemeClr>
                </a:solidFill>
              </a:rPr>
              <a:t>NPM</a:t>
            </a:r>
            <a:r>
              <a:rPr lang="en-CA" sz="3600" dirty="0" smtClean="0"/>
              <a:t/>
            </a:r>
            <a:br>
              <a:rPr lang="en-CA" sz="3600" dirty="0" smtClean="0"/>
            </a:br>
            <a:r>
              <a:rPr lang="en-CA" sz="3600" dirty="0"/>
              <a:t/>
            </a:r>
            <a:br>
              <a:rPr lang="en-CA" sz="3600" dirty="0"/>
            </a:br>
            <a:r>
              <a:rPr lang="en-CA" sz="4000" dirty="0" smtClean="0"/>
              <a:t>Windows</a:t>
            </a:r>
            <a:r>
              <a:rPr lang="en-CA" sz="3600" dirty="0" smtClean="0"/>
              <a:t/>
            </a:r>
            <a:br>
              <a:rPr lang="en-CA" sz="3600" dirty="0" smtClean="0"/>
            </a:br>
            <a:r>
              <a:rPr lang="en-CA" sz="3600" dirty="0"/>
              <a:t/>
            </a:r>
            <a:br>
              <a:rPr lang="en-CA" sz="3600" dirty="0"/>
            </a:br>
            <a:r>
              <a:rPr lang="en-CA" sz="2000" dirty="0"/>
              <a:t>S</a:t>
            </a:r>
            <a:r>
              <a:rPr lang="en-CA" sz="2000" dirty="0" smtClean="0"/>
              <a:t>ave some heartache and run this. It installs Windows dev tools globally (-g) including Visual Studio Build and Python 2.7 (needed for some Node.js modules).</a:t>
            </a:r>
            <a:br>
              <a:rPr lang="en-CA" sz="2000" dirty="0" smtClean="0"/>
            </a:br>
            <a:r>
              <a:rPr lang="en-CA" sz="2000" dirty="0" smtClean="0"/>
              <a:t/>
            </a:r>
            <a:br>
              <a:rPr lang="en-CA" sz="2000" dirty="0" smtClean="0"/>
            </a:br>
            <a:r>
              <a:rPr lang="en-CA" sz="2000" dirty="0"/>
              <a:t/>
            </a:r>
            <a:br>
              <a:rPr lang="en-CA" sz="2000" dirty="0"/>
            </a:b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err="1"/>
              <a:t>npm</a:t>
            </a:r>
            <a:r>
              <a:rPr lang="en-CA" dirty="0"/>
              <a:t> install --global --production windows-build-tools</a:t>
            </a:r>
          </a:p>
        </p:txBody>
      </p:sp>
      <p:sp>
        <p:nvSpPr>
          <p:cNvPr id="6" name="Rectangle 5"/>
          <p:cNvSpPr/>
          <p:nvPr/>
        </p:nvSpPr>
        <p:spPr>
          <a:xfrm>
            <a:off x="2893925" y="6194387"/>
            <a:ext cx="4594719" cy="369332"/>
          </a:xfrm>
          <a:prstGeom prst="rect">
            <a:avLst/>
          </a:prstGeom>
        </p:spPr>
        <p:txBody>
          <a:bodyPr wrap="none">
            <a:spAutoFit/>
          </a:bodyPr>
          <a:lstStyle/>
          <a:p>
            <a:r>
              <a:rPr lang="en-CA" dirty="0">
                <a:hlinkClick r:id="rId2"/>
              </a:rPr>
              <a:t>https://</a:t>
            </a:r>
            <a:r>
              <a:rPr lang="en-CA" dirty="0" smtClean="0">
                <a:hlinkClick r:id="rId2"/>
              </a:rPr>
              <a:t>github.com/tensorflow/tfjs/issues/741</a:t>
            </a:r>
            <a:r>
              <a:rPr lang="en-CA" dirty="0" smtClean="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373" y="1347279"/>
            <a:ext cx="7717277" cy="3858639"/>
          </a:xfrm>
          <a:prstGeom prst="rect">
            <a:avLst/>
          </a:prstGeom>
        </p:spPr>
      </p:pic>
    </p:spTree>
    <p:extLst>
      <p:ext uri="{BB962C8B-B14F-4D97-AF65-F5344CB8AC3E}">
        <p14:creationId xmlns:p14="http://schemas.microsoft.com/office/powerpoint/2010/main" val="1049358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76305" cy="6333387"/>
          </a:xfrm>
        </p:spPr>
        <p:txBody>
          <a:bodyPr anchor="t">
            <a:normAutofit/>
          </a:bodyPr>
          <a:lstStyle/>
          <a:p>
            <a:r>
              <a:rPr lang="en-CA" sz="4000" dirty="0" smtClean="0">
                <a:solidFill>
                  <a:schemeClr val="accent6">
                    <a:lumMod val="75000"/>
                  </a:schemeClr>
                </a:solidFill>
              </a:rPr>
              <a:t>Yarn</a:t>
            </a:r>
            <a:r>
              <a:rPr lang="en-CA" sz="3600" dirty="0" smtClean="0"/>
              <a:t/>
            </a:r>
            <a:br>
              <a:rPr lang="en-CA" sz="3600" dirty="0" smtClean="0"/>
            </a:br>
            <a:r>
              <a:rPr lang="en-CA" sz="3600" dirty="0"/>
              <a:t/>
            </a:r>
            <a:br>
              <a:rPr lang="en-CA" sz="3600" dirty="0"/>
            </a:br>
            <a:r>
              <a:rPr lang="en-CA" sz="4000" dirty="0" smtClean="0"/>
              <a:t>Install</a:t>
            </a:r>
            <a:r>
              <a:rPr lang="en-CA" sz="3600" dirty="0" smtClean="0"/>
              <a:t/>
            </a:r>
            <a:br>
              <a:rPr lang="en-CA" sz="3600" dirty="0" smtClean="0"/>
            </a:br>
            <a:r>
              <a:rPr lang="en-CA" sz="3600" dirty="0"/>
              <a:t/>
            </a:r>
            <a:br>
              <a:rPr lang="en-CA" sz="3600" dirty="0"/>
            </a:br>
            <a:r>
              <a:rPr lang="en-CA" sz="2000" dirty="0"/>
              <a:t>Y</a:t>
            </a:r>
            <a:r>
              <a:rPr lang="en-CA" sz="2000" dirty="0" smtClean="0"/>
              <a:t>arn is an </a:t>
            </a:r>
            <a:r>
              <a:rPr lang="en-CA" sz="2000" dirty="0" smtClean="0"/>
              <a:t>alternative to NPM. </a:t>
            </a:r>
            <a:br>
              <a:rPr lang="en-CA" sz="2000" dirty="0" smtClean="0"/>
            </a:br>
            <a:r>
              <a:rPr lang="en-CA" sz="2000" dirty="0" smtClean="0"/>
              <a:t>- builds </a:t>
            </a:r>
            <a:r>
              <a:rPr lang="en-CA" sz="2000" dirty="0" err="1" smtClean="0"/>
              <a:t>package.json</a:t>
            </a:r>
            <a:r>
              <a:rPr lang="en-CA" sz="2000" dirty="0" smtClean="0"/>
              <a:t/>
            </a:r>
            <a:br>
              <a:rPr lang="en-CA" sz="2000" dirty="0" smtClean="0"/>
            </a:br>
            <a:r>
              <a:rPr lang="en-CA" sz="2000" dirty="0" smtClean="0"/>
              <a:t/>
            </a:r>
            <a:br>
              <a:rPr lang="en-CA" sz="2000" dirty="0" smtClean="0"/>
            </a:br>
            <a:r>
              <a:rPr lang="en-CA" sz="2000" dirty="0" smtClean="0"/>
              <a:t/>
            </a:r>
            <a:br>
              <a:rPr lang="en-CA" sz="2000" dirty="0" smtClean="0"/>
            </a:br>
            <a:r>
              <a:rPr lang="en-CA" sz="2000" dirty="0"/>
              <a:t/>
            </a:r>
            <a:br>
              <a:rPr lang="en-CA" sz="2000" dirty="0"/>
            </a:br>
            <a:endParaRPr lang="en-CA" sz="20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6" name="Rectangle 5"/>
          <p:cNvSpPr/>
          <p:nvPr/>
        </p:nvSpPr>
        <p:spPr>
          <a:xfrm>
            <a:off x="2893925" y="6194387"/>
            <a:ext cx="2258247" cy="369332"/>
          </a:xfrm>
          <a:prstGeom prst="rect">
            <a:avLst/>
          </a:prstGeom>
        </p:spPr>
        <p:txBody>
          <a:bodyPr wrap="none">
            <a:spAutoFit/>
          </a:bodyPr>
          <a:lstStyle/>
          <a:p>
            <a:r>
              <a:rPr lang="en-CA" dirty="0">
                <a:hlinkClick r:id="rId2"/>
              </a:rPr>
              <a:t>https://yarnpkg.com</a:t>
            </a:r>
            <a:r>
              <a:rPr lang="en-CA" dirty="0" smtClean="0">
                <a:hlinkClick r:id="rId2"/>
              </a:rPr>
              <a:t>/</a:t>
            </a:r>
            <a:r>
              <a:rPr lang="en-CA" dirty="0" smtClean="0"/>
              <a:t> </a:t>
            </a:r>
            <a:endParaRPr lang="en-CA" dirty="0" smtClean="0"/>
          </a:p>
        </p:txBody>
      </p:sp>
      <p:pic>
        <p:nvPicPr>
          <p:cNvPr id="4" name="Picture 3"/>
          <p:cNvPicPr>
            <a:picLocks noChangeAspect="1"/>
          </p:cNvPicPr>
          <p:nvPr/>
        </p:nvPicPr>
        <p:blipFill>
          <a:blip r:embed="rId3"/>
          <a:stretch>
            <a:fillRect/>
          </a:stretch>
        </p:blipFill>
        <p:spPr>
          <a:xfrm>
            <a:off x="7971685" y="599575"/>
            <a:ext cx="3146552" cy="24815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719" y="1590095"/>
            <a:ext cx="6145560" cy="4916448"/>
          </a:xfrm>
          <a:prstGeom prst="rect">
            <a:avLst/>
          </a:prstGeom>
        </p:spPr>
      </p:pic>
      <p:pic>
        <p:nvPicPr>
          <p:cNvPr id="7" name="Picture 6"/>
          <p:cNvPicPr>
            <a:picLocks noChangeAspect="1"/>
          </p:cNvPicPr>
          <p:nvPr/>
        </p:nvPicPr>
        <p:blipFill>
          <a:blip r:embed="rId5"/>
          <a:stretch>
            <a:fillRect/>
          </a:stretch>
        </p:blipFill>
        <p:spPr>
          <a:xfrm>
            <a:off x="6845774" y="5662880"/>
            <a:ext cx="5023495" cy="939647"/>
          </a:xfrm>
          <a:prstGeom prst="rect">
            <a:avLst/>
          </a:prstGeom>
        </p:spPr>
      </p:pic>
    </p:spTree>
    <p:extLst>
      <p:ext uri="{BB962C8B-B14F-4D97-AF65-F5344CB8AC3E}">
        <p14:creationId xmlns:p14="http://schemas.microsoft.com/office/powerpoint/2010/main" val="345190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Express</a:t>
            </a:r>
            <a:r>
              <a:rPr lang="en-CA" sz="3600" dirty="0" smtClean="0"/>
              <a:t/>
            </a:r>
            <a:br>
              <a:rPr lang="en-CA" sz="3600" dirty="0" smtClean="0"/>
            </a:br>
            <a:r>
              <a:rPr lang="en-CA" sz="3600" dirty="0"/>
              <a:t/>
            </a:r>
            <a:br>
              <a:rPr lang="en-CA" sz="3600" dirty="0"/>
            </a:br>
            <a:r>
              <a:rPr lang="en-CA" sz="3600" dirty="0" smtClean="0"/>
              <a:t>Install</a:t>
            </a:r>
            <a:br>
              <a:rPr lang="en-CA" sz="3600" dirty="0" smtClean="0"/>
            </a:br>
            <a:r>
              <a:rPr lang="en-CA" sz="3600" dirty="0" smtClean="0"/>
              <a:t/>
            </a:r>
            <a:br>
              <a:rPr lang="en-CA" sz="3600" dirty="0" smtClean="0"/>
            </a:br>
            <a:r>
              <a:rPr lang="en-CA" sz="2000" dirty="0" smtClean="0"/>
              <a:t>The Express Node framework is a set of features for web and mobile applications. It is installed using </a:t>
            </a:r>
            <a:r>
              <a:rPr lang="en-CA" sz="2000" dirty="0" err="1" smtClean="0"/>
              <a:t>npm</a:t>
            </a:r>
            <a:r>
              <a:rPr lang="en-CA" sz="2000" dirty="0" smtClean="0"/>
              <a:t>.</a:t>
            </a:r>
            <a:br>
              <a:rPr lang="en-CA" sz="2000" dirty="0" smtClean="0"/>
            </a:br>
            <a:r>
              <a:rPr lang="en-CA" sz="2000" dirty="0"/>
              <a:t/>
            </a:r>
            <a:br>
              <a:rPr lang="en-CA" sz="2000" dirty="0"/>
            </a:br>
            <a:r>
              <a:rPr lang="en-CA" sz="2000" dirty="0" smtClean="0"/>
              <a:t>It is launched and used like any other Node module using a pair of </a:t>
            </a:r>
            <a:r>
              <a:rPr lang="en-CA" sz="2000" dirty="0" err="1" smtClean="0"/>
              <a:t>const</a:t>
            </a:r>
            <a:r>
              <a:rPr lang="en-CA" sz="2000" dirty="0" smtClean="0"/>
              <a:t> declarations.</a:t>
            </a:r>
            <a:r>
              <a:rPr lang="en-CA" sz="2200" dirty="0" smtClean="0"/>
              <a:t/>
            </a:r>
            <a:br>
              <a:rPr lang="en-CA" sz="2200" dirty="0" smtClean="0"/>
            </a:br>
            <a:r>
              <a:rPr lang="en-CA" sz="2200" dirty="0"/>
              <a:t/>
            </a:r>
            <a:br>
              <a:rPr lang="en-CA" sz="2200" dirty="0"/>
            </a:b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2355260" cy="369332"/>
          </a:xfrm>
          <a:prstGeom prst="rect">
            <a:avLst/>
          </a:prstGeom>
        </p:spPr>
        <p:txBody>
          <a:bodyPr wrap="none">
            <a:spAutoFit/>
          </a:bodyPr>
          <a:lstStyle/>
          <a:p>
            <a:r>
              <a:rPr lang="en-CA" dirty="0" smtClean="0">
                <a:hlinkClick r:id="rId2"/>
              </a:rPr>
              <a:t>https://expressjs.com/</a:t>
            </a:r>
            <a:r>
              <a:rPr lang="en-CA" dirty="0" smtClean="0"/>
              <a:t> </a:t>
            </a:r>
            <a:endParaRPr lang="en-CA" dirty="0"/>
          </a:p>
        </p:txBody>
      </p:sp>
      <p:pic>
        <p:nvPicPr>
          <p:cNvPr id="7" name="Picture 6"/>
          <p:cNvPicPr>
            <a:picLocks noChangeAspect="1"/>
          </p:cNvPicPr>
          <p:nvPr/>
        </p:nvPicPr>
        <p:blipFill>
          <a:blip r:embed="rId3"/>
          <a:stretch>
            <a:fillRect/>
          </a:stretch>
        </p:blipFill>
        <p:spPr>
          <a:xfrm>
            <a:off x="3338435" y="547377"/>
            <a:ext cx="7791811" cy="4492455"/>
          </a:xfrm>
          <a:prstGeom prst="rect">
            <a:avLst/>
          </a:prstGeom>
        </p:spPr>
      </p:pic>
      <p:pic>
        <p:nvPicPr>
          <p:cNvPr id="8" name="Picture 7"/>
          <p:cNvPicPr>
            <a:picLocks noChangeAspect="1"/>
          </p:cNvPicPr>
          <p:nvPr/>
        </p:nvPicPr>
        <p:blipFill>
          <a:blip r:embed="rId4"/>
          <a:stretch>
            <a:fillRect/>
          </a:stretch>
        </p:blipFill>
        <p:spPr>
          <a:xfrm>
            <a:off x="7713921" y="4704625"/>
            <a:ext cx="3170939" cy="1270096"/>
          </a:xfrm>
          <a:prstGeom prst="rect">
            <a:avLst/>
          </a:prstGeom>
          <a:ln w="3175">
            <a:solidFill>
              <a:schemeClr val="tx1"/>
            </a:solidFill>
          </a:ln>
        </p:spPr>
      </p:pic>
      <p:sp>
        <p:nvSpPr>
          <p:cNvPr id="5" name="TextBox 4"/>
          <p:cNvSpPr txBox="1"/>
          <p:nvPr/>
        </p:nvSpPr>
        <p:spPr>
          <a:xfrm>
            <a:off x="6297561" y="6268474"/>
            <a:ext cx="5520813" cy="477054"/>
          </a:xfrm>
          <a:prstGeom prst="rect">
            <a:avLst/>
          </a:prstGeom>
          <a:noFill/>
        </p:spPr>
        <p:txBody>
          <a:bodyPr wrap="square" rtlCol="0">
            <a:spAutoFit/>
          </a:bodyPr>
          <a:lstStyle/>
          <a:p>
            <a:r>
              <a:rPr lang="en-CA" sz="1400" dirty="0" smtClean="0"/>
              <a:t>Other frameworks: Koa, </a:t>
            </a:r>
            <a:r>
              <a:rPr lang="en-CA" sz="1400" dirty="0" err="1" smtClean="0"/>
              <a:t>Hapi</a:t>
            </a:r>
            <a:endParaRPr lang="en-CA" sz="1400" dirty="0" smtClean="0"/>
          </a:p>
          <a:p>
            <a:r>
              <a:rPr lang="en-CA" sz="1100" dirty="0">
                <a:hlinkClick r:id="rId5"/>
              </a:rPr>
              <a:t>https://</a:t>
            </a:r>
            <a:r>
              <a:rPr lang="en-CA" sz="1100" dirty="0" smtClean="0">
                <a:hlinkClick r:id="rId5"/>
              </a:rPr>
              <a:t>www.airpair.com/node.js/posts/nodejs-framework-comparison-express-koa-hapi</a:t>
            </a:r>
            <a:r>
              <a:rPr lang="en-CA" sz="1100" dirty="0" smtClean="0"/>
              <a:t> </a:t>
            </a:r>
            <a:endParaRPr lang="en-CA" sz="1100" dirty="0"/>
          </a:p>
        </p:txBody>
      </p:sp>
    </p:spTree>
    <p:extLst>
      <p:ext uri="{BB962C8B-B14F-4D97-AF65-F5344CB8AC3E}">
        <p14:creationId xmlns:p14="http://schemas.microsoft.com/office/powerpoint/2010/main" val="1671576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fontScale="90000"/>
          </a:bodyPr>
          <a:lstStyle/>
          <a:p>
            <a:r>
              <a:rPr lang="en-CA" sz="3600" dirty="0" smtClean="0">
                <a:solidFill>
                  <a:schemeClr val="accent6">
                    <a:lumMod val="75000"/>
                  </a:schemeClr>
                </a:solidFill>
              </a:rPr>
              <a:t>Express</a:t>
            </a:r>
            <a:r>
              <a:rPr lang="en-CA" sz="3600" dirty="0" smtClean="0"/>
              <a:t/>
            </a:r>
            <a:br>
              <a:rPr lang="en-CA" sz="3600" dirty="0" smtClean="0"/>
            </a:br>
            <a:r>
              <a:rPr lang="en-CA" sz="3600" dirty="0"/>
              <a:t/>
            </a:r>
            <a:br>
              <a:rPr lang="en-CA" sz="3600" dirty="0"/>
            </a:br>
            <a:r>
              <a:rPr lang="en-CA" sz="3100" dirty="0" smtClean="0"/>
              <a:t>Middleware</a:t>
            </a:r>
            <a:r>
              <a:rPr lang="en-CA" sz="3600" dirty="0" smtClean="0"/>
              <a:t/>
            </a:r>
            <a:br>
              <a:rPr lang="en-CA" sz="3600" dirty="0" smtClean="0"/>
            </a:br>
            <a:r>
              <a:rPr lang="en-CA" sz="3600" dirty="0" smtClean="0"/>
              <a:t/>
            </a:r>
            <a:br>
              <a:rPr lang="en-CA" sz="3600" dirty="0" smtClean="0"/>
            </a:br>
            <a:r>
              <a:rPr lang="en-CA" sz="2200" dirty="0" smtClean="0"/>
              <a:t>Express receives requests and returns a response.</a:t>
            </a:r>
            <a:br>
              <a:rPr lang="en-CA" sz="2200" dirty="0" smtClean="0"/>
            </a:br>
            <a:r>
              <a:rPr lang="en-CA" sz="2200" dirty="0"/>
              <a:t/>
            </a:r>
            <a:br>
              <a:rPr lang="en-CA" sz="2200" dirty="0"/>
            </a:br>
            <a:r>
              <a:rPr lang="en-CA" sz="2200" dirty="0" smtClean="0"/>
              <a:t>Middleware is used to process the request before sending a response. </a:t>
            </a:r>
            <a:br>
              <a:rPr lang="en-CA" sz="2200" dirty="0" smtClean="0"/>
            </a:br>
            <a:r>
              <a:rPr lang="en-CA" sz="2200" dirty="0"/>
              <a:t/>
            </a:r>
            <a:br>
              <a:rPr lang="en-CA" sz="2200" dirty="0"/>
            </a:br>
            <a:r>
              <a:rPr lang="en-CA" sz="2200" dirty="0" err="1" smtClean="0"/>
              <a:t>Eg</a:t>
            </a:r>
            <a:r>
              <a:rPr lang="en-CA" sz="2200" dirty="0" smtClean="0"/>
              <a:t>. Is the user authorized to receive a response.</a:t>
            </a:r>
            <a:br>
              <a:rPr lang="en-CA" sz="2200" dirty="0" smtClean="0"/>
            </a:br>
            <a:r>
              <a:rPr lang="en-CA" sz="2200" dirty="0"/>
              <a:t/>
            </a:r>
            <a:br>
              <a:rPr lang="en-CA" sz="2200" dirty="0"/>
            </a:b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183074" cy="369332"/>
          </a:xfrm>
          <a:prstGeom prst="rect">
            <a:avLst/>
          </a:prstGeom>
        </p:spPr>
        <p:txBody>
          <a:bodyPr wrap="none">
            <a:spAutoFit/>
          </a:bodyPr>
          <a:lstStyle/>
          <a:p>
            <a:r>
              <a:rPr lang="en-CA" dirty="0">
                <a:hlinkClick r:id="rId2"/>
              </a:rPr>
              <a:t>https://blog.codeanalogies.com/2017/11/03/understanding-the-basics-of-express-js</a:t>
            </a:r>
            <a:r>
              <a:rPr lang="en-CA" dirty="0" smtClean="0">
                <a:hlinkClick r:id="rId2"/>
              </a:rPr>
              <a:t>/</a:t>
            </a:r>
            <a:r>
              <a:rPr lang="en-CA" dirty="0" smtClean="0"/>
              <a:t> </a:t>
            </a:r>
            <a:endParaRPr lang="en-CA" dirty="0"/>
          </a:p>
        </p:txBody>
      </p:sp>
      <p:pic>
        <p:nvPicPr>
          <p:cNvPr id="9" name="Picture 8"/>
          <p:cNvPicPr>
            <a:picLocks noChangeAspect="1"/>
          </p:cNvPicPr>
          <p:nvPr/>
        </p:nvPicPr>
        <p:blipFill>
          <a:blip r:embed="rId3"/>
          <a:stretch>
            <a:fillRect/>
          </a:stretch>
        </p:blipFill>
        <p:spPr>
          <a:xfrm>
            <a:off x="3427777" y="574932"/>
            <a:ext cx="7459554" cy="3082668"/>
          </a:xfrm>
          <a:prstGeom prst="rect">
            <a:avLst/>
          </a:prstGeom>
        </p:spPr>
      </p:pic>
      <p:sp>
        <p:nvSpPr>
          <p:cNvPr id="10" name="TextBox 9"/>
          <p:cNvSpPr txBox="1"/>
          <p:nvPr/>
        </p:nvSpPr>
        <p:spPr>
          <a:xfrm>
            <a:off x="3441952" y="3931431"/>
            <a:ext cx="7148946" cy="1754326"/>
          </a:xfrm>
          <a:prstGeom prst="rect">
            <a:avLst/>
          </a:prstGeom>
          <a:noFill/>
        </p:spPr>
        <p:txBody>
          <a:bodyPr wrap="square" rtlCol="0">
            <a:spAutoFit/>
          </a:bodyPr>
          <a:lstStyle/>
          <a:p>
            <a:r>
              <a:rPr lang="en-CA" dirty="0" smtClean="0"/>
              <a:t>CORS – Cross Origin </a:t>
            </a:r>
            <a:r>
              <a:rPr lang="en-CA" dirty="0"/>
              <a:t>Resource Sharing </a:t>
            </a:r>
            <a:r>
              <a:rPr lang="en-CA" dirty="0">
                <a:hlinkClick r:id="rId4"/>
              </a:rPr>
              <a:t>https://</a:t>
            </a:r>
            <a:r>
              <a:rPr lang="en-CA" dirty="0" smtClean="0">
                <a:hlinkClick r:id="rId4"/>
              </a:rPr>
              <a:t>expressjs.com/en/resources/middleware/cors.html</a:t>
            </a:r>
            <a:r>
              <a:rPr lang="en-CA" dirty="0" smtClean="0"/>
              <a:t> </a:t>
            </a:r>
          </a:p>
          <a:p>
            <a:endParaRPr lang="en-CA" dirty="0"/>
          </a:p>
          <a:p>
            <a:r>
              <a:rPr lang="en-CA" dirty="0" smtClean="0"/>
              <a:t>CSRF – Cross Site Request Forgery</a:t>
            </a:r>
          </a:p>
          <a:p>
            <a:endParaRPr lang="en-CA" dirty="0"/>
          </a:p>
          <a:p>
            <a:r>
              <a:rPr lang="en-CA" dirty="0" err="1" smtClean="0"/>
              <a:t>Auth</a:t>
            </a:r>
            <a:r>
              <a:rPr lang="en-CA" dirty="0" smtClean="0"/>
              <a:t> – Passwords / OAuth</a:t>
            </a:r>
            <a:endParaRPr lang="en-CA" dirty="0"/>
          </a:p>
        </p:txBody>
      </p:sp>
    </p:spTree>
    <p:extLst>
      <p:ext uri="{BB962C8B-B14F-4D97-AF65-F5344CB8AC3E}">
        <p14:creationId xmlns:p14="http://schemas.microsoft.com/office/powerpoint/2010/main" val="2251616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Express</a:t>
            </a:r>
            <a:r>
              <a:rPr lang="en-CA" sz="3600" dirty="0" smtClean="0"/>
              <a:t/>
            </a:r>
            <a:br>
              <a:rPr lang="en-CA" sz="3600" dirty="0" smtClean="0"/>
            </a:br>
            <a:r>
              <a:rPr lang="en-CA" sz="3600" dirty="0"/>
              <a:t/>
            </a:r>
            <a:br>
              <a:rPr lang="en-CA" sz="3600" dirty="0"/>
            </a:br>
            <a:r>
              <a:rPr lang="en-CA" sz="3100" dirty="0" smtClean="0"/>
              <a:t>Routes</a:t>
            </a:r>
            <a:r>
              <a:rPr lang="en-CA" sz="3600" dirty="0" smtClean="0"/>
              <a:t/>
            </a:r>
            <a:br>
              <a:rPr lang="en-CA" sz="3600" dirty="0" smtClean="0"/>
            </a:br>
            <a:r>
              <a:rPr lang="en-CA" sz="3600" dirty="0" smtClean="0"/>
              <a:t/>
            </a:r>
            <a:br>
              <a:rPr lang="en-CA" sz="3600" dirty="0" smtClean="0"/>
            </a:br>
            <a:r>
              <a:rPr lang="en-CA" sz="2200" dirty="0" smtClean="0"/>
              <a:t>Express requests are handled by various </a:t>
            </a:r>
            <a:r>
              <a:rPr lang="en-CA" sz="2200" i="1" dirty="0" smtClean="0"/>
              <a:t>routes</a:t>
            </a:r>
            <a:r>
              <a:rPr lang="en-CA" sz="2200" dirty="0" smtClean="0"/>
              <a:t> corresponding to a request type (</a:t>
            </a:r>
            <a:r>
              <a:rPr lang="en-CA" sz="1800" dirty="0" smtClean="0"/>
              <a:t>GET, POST, PUT</a:t>
            </a:r>
            <a:r>
              <a:rPr lang="en-CA" sz="2200" dirty="0" smtClean="0"/>
              <a:t>, </a:t>
            </a:r>
            <a:r>
              <a:rPr lang="en-CA" sz="2200" dirty="0" err="1" smtClean="0"/>
              <a:t>etc</a:t>
            </a:r>
            <a:r>
              <a:rPr lang="en-CA" sz="2200" dirty="0" smtClean="0"/>
              <a:t>) and an optional path.</a:t>
            </a:r>
            <a:br>
              <a:rPr lang="en-CA" sz="2200" dirty="0" smtClean="0"/>
            </a:br>
            <a:r>
              <a:rPr lang="en-CA" sz="2200" dirty="0"/>
              <a:t/>
            </a:r>
            <a:br>
              <a:rPr lang="en-CA" sz="2200" dirty="0"/>
            </a:b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183074" cy="369332"/>
          </a:xfrm>
          <a:prstGeom prst="rect">
            <a:avLst/>
          </a:prstGeom>
        </p:spPr>
        <p:txBody>
          <a:bodyPr wrap="none">
            <a:spAutoFit/>
          </a:bodyPr>
          <a:lstStyle/>
          <a:p>
            <a:r>
              <a:rPr lang="en-CA" dirty="0">
                <a:hlinkClick r:id="rId2"/>
              </a:rPr>
              <a:t>https://</a:t>
            </a:r>
            <a:r>
              <a:rPr lang="en-CA" dirty="0" smtClean="0">
                <a:hlinkClick r:id="rId2"/>
              </a:rPr>
              <a:t>developer.mozilla.org/en-US/docs/Learn/Server-side/Express_Nodejs/routes</a:t>
            </a:r>
            <a:r>
              <a:rPr lang="en-CA" dirty="0" smtClean="0"/>
              <a:t> </a:t>
            </a:r>
            <a:endParaRPr lang="en-CA" dirty="0"/>
          </a:p>
        </p:txBody>
      </p:sp>
      <p:pic>
        <p:nvPicPr>
          <p:cNvPr id="8" name="Picture 7"/>
          <p:cNvPicPr>
            <a:picLocks noChangeAspect="1"/>
          </p:cNvPicPr>
          <p:nvPr/>
        </p:nvPicPr>
        <p:blipFill>
          <a:blip r:embed="rId3"/>
          <a:stretch>
            <a:fillRect/>
          </a:stretch>
        </p:blipFill>
        <p:spPr>
          <a:xfrm>
            <a:off x="3100159" y="515317"/>
            <a:ext cx="5990723" cy="1215114"/>
          </a:xfrm>
          <a:prstGeom prst="rect">
            <a:avLst/>
          </a:prstGeom>
        </p:spPr>
      </p:pic>
      <p:pic>
        <p:nvPicPr>
          <p:cNvPr id="12" name="Picture 11"/>
          <p:cNvPicPr>
            <a:picLocks noChangeAspect="1"/>
          </p:cNvPicPr>
          <p:nvPr/>
        </p:nvPicPr>
        <p:blipFill>
          <a:blip r:embed="rId4"/>
          <a:stretch>
            <a:fillRect/>
          </a:stretch>
        </p:blipFill>
        <p:spPr>
          <a:xfrm>
            <a:off x="5604728" y="1880623"/>
            <a:ext cx="5472271" cy="4219534"/>
          </a:xfrm>
          <a:prstGeom prst="rect">
            <a:avLst/>
          </a:prstGeom>
        </p:spPr>
      </p:pic>
      <p:pic>
        <p:nvPicPr>
          <p:cNvPr id="14" name="Picture 13"/>
          <p:cNvPicPr>
            <a:picLocks noChangeAspect="1"/>
          </p:cNvPicPr>
          <p:nvPr/>
        </p:nvPicPr>
        <p:blipFill>
          <a:blip r:embed="rId5"/>
          <a:stretch>
            <a:fillRect/>
          </a:stretch>
        </p:blipFill>
        <p:spPr>
          <a:xfrm>
            <a:off x="3133124" y="3335966"/>
            <a:ext cx="2352985" cy="654424"/>
          </a:xfrm>
          <a:prstGeom prst="rect">
            <a:avLst/>
          </a:prstGeom>
        </p:spPr>
      </p:pic>
      <p:pic>
        <p:nvPicPr>
          <p:cNvPr id="15" name="Picture 14"/>
          <p:cNvPicPr>
            <a:picLocks noChangeAspect="1"/>
          </p:cNvPicPr>
          <p:nvPr/>
        </p:nvPicPr>
        <p:blipFill>
          <a:blip r:embed="rId6"/>
          <a:stretch>
            <a:fillRect/>
          </a:stretch>
        </p:blipFill>
        <p:spPr>
          <a:xfrm>
            <a:off x="3391141" y="3843080"/>
            <a:ext cx="1836950" cy="530993"/>
          </a:xfrm>
          <a:prstGeom prst="rect">
            <a:avLst/>
          </a:prstGeom>
        </p:spPr>
      </p:pic>
    </p:spTree>
    <p:extLst>
      <p:ext uri="{BB962C8B-B14F-4D97-AF65-F5344CB8AC3E}">
        <p14:creationId xmlns:p14="http://schemas.microsoft.com/office/powerpoint/2010/main" val="4178745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Express</a:t>
            </a:r>
            <a:r>
              <a:rPr lang="en-CA" sz="3600" dirty="0" smtClean="0"/>
              <a:t/>
            </a:r>
            <a:br>
              <a:rPr lang="en-CA" sz="3600" dirty="0" smtClean="0"/>
            </a:br>
            <a:r>
              <a:rPr lang="en-CA" sz="3600" dirty="0"/>
              <a:t/>
            </a:r>
            <a:br>
              <a:rPr lang="en-CA" sz="3600" dirty="0"/>
            </a:br>
            <a:r>
              <a:rPr lang="en-CA" sz="3100" dirty="0" smtClean="0"/>
              <a:t>Response</a:t>
            </a:r>
            <a:br>
              <a:rPr lang="en-CA" sz="3100" dirty="0" smtClean="0"/>
            </a:br>
            <a:r>
              <a:rPr lang="en-CA" sz="3100" dirty="0"/>
              <a:t/>
            </a:r>
            <a:br>
              <a:rPr lang="en-CA" sz="3100" dirty="0"/>
            </a:br>
            <a:r>
              <a:rPr lang="en-CA" sz="2200" dirty="0">
                <a:solidFill>
                  <a:prstClr val="black"/>
                </a:solidFill>
              </a:rPr>
              <a:t>Express </a:t>
            </a:r>
            <a:r>
              <a:rPr lang="en-CA" sz="2200" dirty="0" smtClean="0">
                <a:solidFill>
                  <a:prstClr val="black"/>
                </a:solidFill>
              </a:rPr>
              <a:t>responses are handled by the response object (res). For example, </a:t>
            </a:r>
            <a:r>
              <a:rPr lang="en-CA" sz="2200" dirty="0" err="1" smtClean="0">
                <a:solidFill>
                  <a:prstClr val="black"/>
                </a:solidFill>
              </a:rPr>
              <a:t>res.send</a:t>
            </a:r>
            <a:r>
              <a:rPr lang="en-CA" sz="2200" dirty="0" smtClean="0">
                <a:solidFill>
                  <a:prstClr val="black"/>
                </a:solidFill>
              </a:rPr>
              <a:t>() or </a:t>
            </a:r>
            <a:r>
              <a:rPr lang="en-CA" sz="2200" dirty="0" err="1" smtClean="0">
                <a:solidFill>
                  <a:prstClr val="black"/>
                </a:solidFill>
              </a:rPr>
              <a:t>res.json</a:t>
            </a:r>
            <a:r>
              <a:rPr lang="en-CA" sz="2200" dirty="0" smtClean="0">
                <a:solidFill>
                  <a:prstClr val="black"/>
                </a:solidFill>
              </a:rPr>
              <a:t>()</a:t>
            </a:r>
            <a:br>
              <a:rPr lang="en-CA" sz="2200" dirty="0" smtClean="0">
                <a:solidFill>
                  <a:prstClr val="black"/>
                </a:solidFill>
              </a:rPr>
            </a:br>
            <a:r>
              <a:rPr lang="en-CA" sz="2200" dirty="0">
                <a:solidFill>
                  <a:prstClr val="black"/>
                </a:solidFill>
              </a:rPr>
              <a:t/>
            </a:r>
            <a:br>
              <a:rPr lang="en-CA" sz="2200" dirty="0">
                <a:solidFill>
                  <a:prstClr val="black"/>
                </a:solidFill>
              </a:rPr>
            </a:br>
            <a:r>
              <a:rPr lang="en-CA" sz="2200" dirty="0" smtClean="0">
                <a:solidFill>
                  <a:prstClr val="black"/>
                </a:solidFill>
              </a:rPr>
              <a:t>The response can also be formatted by template engines, </a:t>
            </a:r>
            <a:r>
              <a:rPr lang="en-CA" sz="2200" dirty="0" err="1" smtClean="0">
                <a:solidFill>
                  <a:prstClr val="black"/>
                </a:solidFill>
              </a:rPr>
              <a:t>eg</a:t>
            </a:r>
            <a:r>
              <a:rPr lang="en-CA" sz="2200" dirty="0" smtClean="0">
                <a:solidFill>
                  <a:prstClr val="black"/>
                </a:solidFill>
              </a:rPr>
              <a:t>. Pug</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The response object</a:t>
            </a:r>
          </a:p>
          <a:p>
            <a:pPr marL="0" indent="0">
              <a:buNone/>
            </a:pPr>
            <a:endParaRPr lang="en-CA" dirty="0"/>
          </a:p>
          <a:p>
            <a:pPr marL="0" indent="0">
              <a:buNone/>
            </a:pPr>
            <a:endParaRPr lang="en-CA" dirty="0" smtClean="0"/>
          </a:p>
          <a:p>
            <a:pPr marL="0" indent="0">
              <a:buNone/>
            </a:pPr>
            <a:endParaRPr lang="en-CA" dirty="0"/>
          </a:p>
          <a:p>
            <a:pPr marL="0" indent="0">
              <a:buNone/>
            </a:pPr>
            <a:r>
              <a:rPr lang="en-CA" dirty="0" smtClean="0"/>
              <a:t>  Using a template engine</a:t>
            </a:r>
          </a:p>
          <a:p>
            <a:pPr marL="0" indent="0">
              <a:buNone/>
            </a:pPr>
            <a:endParaRPr lang="en-CA" dirty="0"/>
          </a:p>
        </p:txBody>
      </p:sp>
      <p:sp>
        <p:nvSpPr>
          <p:cNvPr id="4" name="Rectangle 3"/>
          <p:cNvSpPr/>
          <p:nvPr/>
        </p:nvSpPr>
        <p:spPr>
          <a:xfrm>
            <a:off x="2893925" y="6176963"/>
            <a:ext cx="7691721" cy="369332"/>
          </a:xfrm>
          <a:prstGeom prst="rect">
            <a:avLst/>
          </a:prstGeom>
        </p:spPr>
        <p:txBody>
          <a:bodyPr wrap="none">
            <a:spAutoFit/>
          </a:bodyPr>
          <a:lstStyle/>
          <a:p>
            <a:r>
              <a:rPr lang="en-CA" dirty="0">
                <a:hlinkClick r:id="rId2"/>
              </a:rPr>
              <a:t>https://fullstack-developer.academy/res-json-vs-res-send-vs-res-end-in-express</a:t>
            </a:r>
            <a:r>
              <a:rPr lang="en-CA" dirty="0" smtClean="0">
                <a:hlinkClick r:id="rId2"/>
              </a:rPr>
              <a:t>/</a:t>
            </a:r>
            <a:r>
              <a:rPr lang="en-CA" dirty="0" smtClean="0"/>
              <a:t> </a:t>
            </a:r>
            <a:endParaRPr lang="en-CA" dirty="0"/>
          </a:p>
        </p:txBody>
      </p:sp>
      <p:pic>
        <p:nvPicPr>
          <p:cNvPr id="5" name="Picture 4"/>
          <p:cNvPicPr>
            <a:picLocks noChangeAspect="1"/>
          </p:cNvPicPr>
          <p:nvPr/>
        </p:nvPicPr>
        <p:blipFill>
          <a:blip r:embed="rId3"/>
          <a:stretch>
            <a:fillRect/>
          </a:stretch>
        </p:blipFill>
        <p:spPr>
          <a:xfrm>
            <a:off x="3241377" y="887817"/>
            <a:ext cx="7769684" cy="1225539"/>
          </a:xfrm>
          <a:prstGeom prst="rect">
            <a:avLst/>
          </a:prstGeom>
        </p:spPr>
      </p:pic>
      <p:sp>
        <p:nvSpPr>
          <p:cNvPr id="6" name="Rectangle 5"/>
          <p:cNvSpPr/>
          <p:nvPr/>
        </p:nvSpPr>
        <p:spPr>
          <a:xfrm>
            <a:off x="3194182" y="5333117"/>
            <a:ext cx="5933419" cy="369332"/>
          </a:xfrm>
          <a:prstGeom prst="rect">
            <a:avLst/>
          </a:prstGeom>
        </p:spPr>
        <p:txBody>
          <a:bodyPr wrap="none">
            <a:spAutoFit/>
          </a:bodyPr>
          <a:lstStyle/>
          <a:p>
            <a:r>
              <a:rPr lang="en-CA" dirty="0">
                <a:hlinkClick r:id="rId4"/>
              </a:rPr>
              <a:t>https://</a:t>
            </a:r>
            <a:r>
              <a:rPr lang="en-CA" dirty="0" smtClean="0">
                <a:hlinkClick r:id="rId4"/>
              </a:rPr>
              <a:t>expressjs.com/en/guide/using-template-engines.html</a:t>
            </a:r>
            <a:r>
              <a:rPr lang="en-CA" dirty="0" smtClean="0"/>
              <a:t> </a:t>
            </a:r>
            <a:endParaRPr lang="en-CA" dirty="0"/>
          </a:p>
        </p:txBody>
      </p:sp>
      <p:pic>
        <p:nvPicPr>
          <p:cNvPr id="7" name="Picture 6"/>
          <p:cNvPicPr>
            <a:picLocks noChangeAspect="1"/>
          </p:cNvPicPr>
          <p:nvPr/>
        </p:nvPicPr>
        <p:blipFill>
          <a:blip r:embed="rId5"/>
          <a:stretch>
            <a:fillRect/>
          </a:stretch>
        </p:blipFill>
        <p:spPr>
          <a:xfrm>
            <a:off x="3241377" y="2896056"/>
            <a:ext cx="7813790" cy="537369"/>
          </a:xfrm>
          <a:prstGeom prst="rect">
            <a:avLst/>
          </a:prstGeom>
        </p:spPr>
      </p:pic>
      <p:pic>
        <p:nvPicPr>
          <p:cNvPr id="9" name="Picture 8"/>
          <p:cNvPicPr>
            <a:picLocks noChangeAspect="1"/>
          </p:cNvPicPr>
          <p:nvPr/>
        </p:nvPicPr>
        <p:blipFill>
          <a:blip r:embed="rId6"/>
          <a:stretch>
            <a:fillRect/>
          </a:stretch>
        </p:blipFill>
        <p:spPr>
          <a:xfrm>
            <a:off x="3241377" y="3781871"/>
            <a:ext cx="7202713" cy="479454"/>
          </a:xfrm>
          <a:prstGeom prst="rect">
            <a:avLst/>
          </a:prstGeom>
        </p:spPr>
      </p:pic>
      <p:pic>
        <p:nvPicPr>
          <p:cNvPr id="10" name="Picture 9"/>
          <p:cNvPicPr>
            <a:picLocks noChangeAspect="1"/>
          </p:cNvPicPr>
          <p:nvPr/>
        </p:nvPicPr>
        <p:blipFill>
          <a:blip r:embed="rId7"/>
          <a:stretch>
            <a:fillRect/>
          </a:stretch>
        </p:blipFill>
        <p:spPr>
          <a:xfrm>
            <a:off x="3241377" y="4382451"/>
            <a:ext cx="6758694" cy="845485"/>
          </a:xfrm>
          <a:prstGeom prst="rect">
            <a:avLst/>
          </a:prstGeom>
        </p:spPr>
      </p:pic>
      <p:sp>
        <p:nvSpPr>
          <p:cNvPr id="11" name="Rectangle 10"/>
          <p:cNvSpPr/>
          <p:nvPr/>
        </p:nvSpPr>
        <p:spPr>
          <a:xfrm>
            <a:off x="3209763" y="5702449"/>
            <a:ext cx="5917838" cy="369332"/>
          </a:xfrm>
          <a:prstGeom prst="rect">
            <a:avLst/>
          </a:prstGeom>
        </p:spPr>
        <p:txBody>
          <a:bodyPr wrap="none">
            <a:spAutoFit/>
          </a:bodyPr>
          <a:lstStyle/>
          <a:p>
            <a:r>
              <a:rPr lang="en-CA" dirty="0">
                <a:hlinkClick r:id="rId8"/>
              </a:rPr>
              <a:t>https://</a:t>
            </a:r>
            <a:r>
              <a:rPr lang="en-CA" dirty="0" smtClean="0">
                <a:hlinkClick r:id="rId8"/>
              </a:rPr>
              <a:t>github.com/expressjs/express/wiki#template-engines</a:t>
            </a:r>
            <a:r>
              <a:rPr lang="en-CA" dirty="0" smtClean="0"/>
              <a:t> </a:t>
            </a:r>
            <a:endParaRPr lang="en-CA" dirty="0"/>
          </a:p>
        </p:txBody>
      </p:sp>
    </p:spTree>
    <p:extLst>
      <p:ext uri="{BB962C8B-B14F-4D97-AF65-F5344CB8AC3E}">
        <p14:creationId xmlns:p14="http://schemas.microsoft.com/office/powerpoint/2010/main" val="23386919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Express</a:t>
            </a:r>
            <a:r>
              <a:rPr lang="en-CA" sz="3600" dirty="0" smtClean="0"/>
              <a:t/>
            </a:r>
            <a:br>
              <a:rPr lang="en-CA" sz="3600" dirty="0" smtClean="0"/>
            </a:br>
            <a:r>
              <a:rPr lang="en-CA" sz="3600" dirty="0"/>
              <a:t/>
            </a:r>
            <a:br>
              <a:rPr lang="en-CA" sz="3600" dirty="0"/>
            </a:br>
            <a:r>
              <a:rPr lang="en-CA" sz="3100" dirty="0" smtClean="0"/>
              <a:t>Generator</a:t>
            </a:r>
            <a:br>
              <a:rPr lang="en-CA" sz="3100" dirty="0" smtClean="0"/>
            </a:br>
            <a:r>
              <a:rPr lang="en-CA" sz="3100" dirty="0"/>
              <a:t/>
            </a:r>
            <a:br>
              <a:rPr lang="en-CA" sz="3100" dirty="0"/>
            </a:br>
            <a:r>
              <a:rPr lang="en-CA" sz="2200" dirty="0" smtClean="0">
                <a:solidFill>
                  <a:prstClr val="black"/>
                </a:solidFill>
              </a:rPr>
              <a:t>This is a single-command installer for a full Express application.</a:t>
            </a:r>
            <a:br>
              <a:rPr lang="en-CA" sz="2200" dirty="0" smtClean="0">
                <a:solidFill>
                  <a:prstClr val="black"/>
                </a:solidFill>
              </a:rPr>
            </a:br>
            <a:r>
              <a:rPr lang="en-CA" sz="2200" dirty="0">
                <a:solidFill>
                  <a:prstClr val="black"/>
                </a:solidFill>
              </a:rPr>
              <a:t/>
            </a:r>
            <a:br>
              <a:rPr lang="en-CA" sz="2200" dirty="0">
                <a:solidFill>
                  <a:prstClr val="black"/>
                </a:solidFill>
              </a:rPr>
            </a:br>
            <a:r>
              <a:rPr lang="en-CA" sz="2200" dirty="0" smtClean="0">
                <a:solidFill>
                  <a:prstClr val="black"/>
                </a:solidFill>
              </a:rPr>
              <a:t>To run:</a:t>
            </a:r>
            <a:br>
              <a:rPr lang="en-CA" sz="2200" dirty="0" smtClean="0">
                <a:solidFill>
                  <a:prstClr val="black"/>
                </a:solidFill>
              </a:rPr>
            </a:br>
            <a:r>
              <a:rPr lang="en-CA" sz="2200" dirty="0" smtClean="0">
                <a:solidFill>
                  <a:prstClr val="black"/>
                </a:solidFill>
              </a:rPr>
              <a:t>$ </a:t>
            </a:r>
            <a:r>
              <a:rPr lang="en-CA" sz="2200" dirty="0" err="1" smtClean="0">
                <a:solidFill>
                  <a:prstClr val="black"/>
                </a:solidFill>
              </a:rPr>
              <a:t>npm</a:t>
            </a:r>
            <a:r>
              <a:rPr lang="en-CA" sz="2200" dirty="0" smtClean="0">
                <a:solidFill>
                  <a:prstClr val="black"/>
                </a:solidFill>
              </a:rPr>
              <a:t> start</a:t>
            </a:r>
            <a:br>
              <a:rPr lang="en-CA" sz="2200" dirty="0" smtClean="0">
                <a:solidFill>
                  <a:prstClr val="black"/>
                </a:solidFill>
              </a:rPr>
            </a:br>
            <a:r>
              <a:rPr lang="en-CA" sz="2200" dirty="0" smtClean="0">
                <a:solidFill>
                  <a:prstClr val="black"/>
                </a:solidFill>
              </a:rPr>
              <a:t/>
            </a:r>
            <a:br>
              <a:rPr lang="en-CA" sz="2200" dirty="0" smtClean="0">
                <a:solidFill>
                  <a:prstClr val="black"/>
                </a:solidFill>
              </a:rPr>
            </a:br>
            <a:r>
              <a:rPr lang="en-CA" sz="2200" dirty="0" smtClean="0">
                <a:solidFill>
                  <a:prstClr val="black"/>
                </a:solidFill>
              </a:rPr>
              <a:t>Then browse to:</a:t>
            </a:r>
            <a:r>
              <a:rPr lang="en-CA" sz="2200" dirty="0">
                <a:solidFill>
                  <a:prstClr val="black"/>
                </a:solidFill>
              </a:rPr>
              <a:t/>
            </a:r>
            <a:br>
              <a:rPr lang="en-CA" sz="2200" dirty="0">
                <a:solidFill>
                  <a:prstClr val="black"/>
                </a:solidFill>
              </a:rPr>
            </a:br>
            <a:r>
              <a:rPr lang="en-CA" sz="2200" dirty="0" smtClean="0">
                <a:solidFill>
                  <a:prstClr val="black"/>
                </a:solidFill>
              </a:rPr>
              <a:t>localhost:3000</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4770280" cy="369332"/>
          </a:xfrm>
          <a:prstGeom prst="rect">
            <a:avLst/>
          </a:prstGeom>
        </p:spPr>
        <p:txBody>
          <a:bodyPr wrap="none">
            <a:spAutoFit/>
          </a:bodyPr>
          <a:lstStyle/>
          <a:p>
            <a:r>
              <a:rPr lang="en-CA" dirty="0">
                <a:hlinkClick r:id="rId2"/>
              </a:rPr>
              <a:t>https://</a:t>
            </a:r>
            <a:r>
              <a:rPr lang="en-CA" dirty="0" smtClean="0">
                <a:hlinkClick r:id="rId2"/>
              </a:rPr>
              <a:t>expressjs.com/en/starter/generator.html</a:t>
            </a:r>
            <a:r>
              <a:rPr lang="en-CA" dirty="0" smtClean="0"/>
              <a:t> </a:t>
            </a:r>
            <a:endParaRPr lang="en-CA" dirty="0"/>
          </a:p>
        </p:txBody>
      </p:sp>
      <p:pic>
        <p:nvPicPr>
          <p:cNvPr id="6" name="Picture 5"/>
          <p:cNvPicPr>
            <a:picLocks noChangeAspect="1"/>
          </p:cNvPicPr>
          <p:nvPr/>
        </p:nvPicPr>
        <p:blipFill>
          <a:blip r:embed="rId3"/>
          <a:stretch>
            <a:fillRect/>
          </a:stretch>
        </p:blipFill>
        <p:spPr>
          <a:xfrm>
            <a:off x="3269103" y="1551530"/>
            <a:ext cx="7976421" cy="4435512"/>
          </a:xfrm>
          <a:prstGeom prst="rect">
            <a:avLst/>
          </a:prstGeom>
        </p:spPr>
      </p:pic>
      <p:pic>
        <p:nvPicPr>
          <p:cNvPr id="7" name="Picture 6"/>
          <p:cNvPicPr>
            <a:picLocks noChangeAspect="1"/>
          </p:cNvPicPr>
          <p:nvPr/>
        </p:nvPicPr>
        <p:blipFill>
          <a:blip r:embed="rId4"/>
          <a:stretch>
            <a:fillRect/>
          </a:stretch>
        </p:blipFill>
        <p:spPr>
          <a:xfrm>
            <a:off x="3269103" y="996991"/>
            <a:ext cx="7982997" cy="434221"/>
          </a:xfrm>
          <a:prstGeom prst="rect">
            <a:avLst/>
          </a:prstGeom>
        </p:spPr>
      </p:pic>
      <p:pic>
        <p:nvPicPr>
          <p:cNvPr id="8" name="Picture 7"/>
          <p:cNvPicPr>
            <a:picLocks noChangeAspect="1"/>
          </p:cNvPicPr>
          <p:nvPr/>
        </p:nvPicPr>
        <p:blipFill>
          <a:blip r:embed="rId5"/>
          <a:stretch>
            <a:fillRect/>
          </a:stretch>
        </p:blipFill>
        <p:spPr>
          <a:xfrm>
            <a:off x="3269102" y="486734"/>
            <a:ext cx="7976421" cy="450098"/>
          </a:xfrm>
          <a:prstGeom prst="rect">
            <a:avLst/>
          </a:prstGeom>
        </p:spPr>
      </p:pic>
      <p:sp>
        <p:nvSpPr>
          <p:cNvPr id="9" name="Rectangle 8"/>
          <p:cNvSpPr/>
          <p:nvPr/>
        </p:nvSpPr>
        <p:spPr>
          <a:xfrm>
            <a:off x="405582" y="576146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6" action="ppaction://program"/>
              </a:rPr>
              <a:t>C:\</a:t>
            </a:r>
            <a:r>
              <a:rPr lang="en-CA" sz="1200" dirty="0" smtClean="0">
                <a:solidFill>
                  <a:schemeClr val="accent6">
                    <a:lumMod val="75000"/>
                  </a:schemeClr>
                </a:solidFill>
                <a:hlinkClick r:id="rId6" action="ppaction://program"/>
              </a:rPr>
              <a:t>Users\downess\CodeProjects\ExpressProjects\Generate</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7"/>
              </a:rPr>
              <a:t>http://localhost:3000</a:t>
            </a:r>
            <a:endParaRPr lang="en-CA" sz="1200" dirty="0">
              <a:solidFill>
                <a:schemeClr val="accent6">
                  <a:lumMod val="75000"/>
                </a:schemeClr>
              </a:solidFill>
            </a:endParaRPr>
          </a:p>
        </p:txBody>
      </p:sp>
    </p:spTree>
    <p:extLst>
      <p:ext uri="{BB962C8B-B14F-4D97-AF65-F5344CB8AC3E}">
        <p14:creationId xmlns:p14="http://schemas.microsoft.com/office/powerpoint/2010/main" val="2617760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Express</a:t>
            </a:r>
            <a:r>
              <a:rPr lang="en-CA" sz="3600" dirty="0" smtClean="0"/>
              <a:t/>
            </a:r>
            <a:br>
              <a:rPr lang="en-CA" sz="3600" dirty="0" smtClean="0"/>
            </a:br>
            <a:r>
              <a:rPr lang="en-CA" sz="3600" dirty="0"/>
              <a:t/>
            </a:r>
            <a:br>
              <a:rPr lang="en-CA" sz="3600" dirty="0"/>
            </a:br>
            <a:r>
              <a:rPr lang="en-CA" sz="2800" dirty="0" smtClean="0"/>
              <a:t>REST/MySQL</a:t>
            </a:r>
            <a:r>
              <a:rPr lang="en-CA" sz="3100" dirty="0" smtClean="0"/>
              <a:t/>
            </a:r>
            <a:br>
              <a:rPr lang="en-CA" sz="3100" dirty="0" smtClean="0"/>
            </a:br>
            <a:r>
              <a:rPr lang="en-CA" sz="3100" dirty="0"/>
              <a:t/>
            </a:r>
            <a:br>
              <a:rPr lang="en-CA" sz="3100" dirty="0"/>
            </a:br>
            <a:r>
              <a:rPr lang="en-CA" sz="2200" dirty="0" smtClean="0">
                <a:solidFill>
                  <a:prstClr val="black"/>
                </a:solidFill>
              </a:rPr>
              <a:t>DB Connection uses a MySQL module (and installed DB) and Express routes for Create, Read, Update and Delete (CRUD) operations.</a:t>
            </a:r>
            <a:br>
              <a:rPr lang="en-CA" sz="2200" dirty="0" smtClean="0">
                <a:solidFill>
                  <a:prstClr val="black"/>
                </a:solidFill>
              </a:rPr>
            </a:br>
            <a:r>
              <a:rPr lang="en-CA" sz="2200" dirty="0">
                <a:solidFill>
                  <a:prstClr val="black"/>
                </a:solidFill>
              </a:rPr>
              <a:t/>
            </a:r>
            <a:br>
              <a:rPr lang="en-CA" sz="2200" dirty="0">
                <a:solidFill>
                  <a:prstClr val="black"/>
                </a:solidFill>
              </a:rPr>
            </a:br>
            <a:endParaRPr lang="en-CA" sz="1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108758" cy="369332"/>
          </a:xfrm>
          <a:prstGeom prst="rect">
            <a:avLst/>
          </a:prstGeom>
        </p:spPr>
        <p:txBody>
          <a:bodyPr wrap="none">
            <a:spAutoFit/>
          </a:bodyPr>
          <a:lstStyle/>
          <a:p>
            <a:r>
              <a:rPr lang="en-CA" dirty="0">
                <a:hlinkClick r:id="rId2"/>
              </a:rPr>
              <a:t>https://jinalshahblog.wordpress.com/2016/10/06/rest-api-using-node-js-and-mysql</a:t>
            </a:r>
            <a:r>
              <a:rPr lang="en-CA" dirty="0" smtClean="0">
                <a:hlinkClick r:id="rId2"/>
              </a:rPr>
              <a:t>/</a:t>
            </a:r>
            <a:r>
              <a:rPr lang="en-CA" dirty="0" smtClean="0"/>
              <a:t> </a:t>
            </a: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273" y="3834462"/>
            <a:ext cx="3375410" cy="2089642"/>
          </a:xfrm>
          <a:prstGeom prst="rect">
            <a:avLst/>
          </a:prstGeom>
        </p:spPr>
      </p:pic>
      <p:pic>
        <p:nvPicPr>
          <p:cNvPr id="9" name="Picture 8"/>
          <p:cNvPicPr>
            <a:picLocks noChangeAspect="1"/>
          </p:cNvPicPr>
          <p:nvPr/>
        </p:nvPicPr>
        <p:blipFill>
          <a:blip r:embed="rId4"/>
          <a:stretch>
            <a:fillRect/>
          </a:stretch>
        </p:blipFill>
        <p:spPr>
          <a:xfrm>
            <a:off x="3544109" y="3834462"/>
            <a:ext cx="3485183" cy="2089642"/>
          </a:xfrm>
          <a:prstGeom prst="rect">
            <a:avLst/>
          </a:prstGeom>
        </p:spPr>
      </p:pic>
      <p:pic>
        <p:nvPicPr>
          <p:cNvPr id="10" name="Picture 9"/>
          <p:cNvPicPr>
            <a:picLocks noChangeAspect="1"/>
          </p:cNvPicPr>
          <p:nvPr/>
        </p:nvPicPr>
        <p:blipFill>
          <a:blip r:embed="rId5"/>
          <a:stretch>
            <a:fillRect/>
          </a:stretch>
        </p:blipFill>
        <p:spPr>
          <a:xfrm>
            <a:off x="3374922" y="965284"/>
            <a:ext cx="4107426" cy="2305760"/>
          </a:xfrm>
          <a:prstGeom prst="rect">
            <a:avLst/>
          </a:prstGeom>
        </p:spPr>
      </p:pic>
      <p:pic>
        <p:nvPicPr>
          <p:cNvPr id="12" name="Picture 11"/>
          <p:cNvPicPr>
            <a:picLocks noChangeAspect="1"/>
          </p:cNvPicPr>
          <p:nvPr/>
        </p:nvPicPr>
        <p:blipFill>
          <a:blip r:embed="rId6"/>
          <a:stretch>
            <a:fillRect/>
          </a:stretch>
        </p:blipFill>
        <p:spPr>
          <a:xfrm>
            <a:off x="7029292" y="1239344"/>
            <a:ext cx="4931290" cy="2091859"/>
          </a:xfrm>
          <a:prstGeom prst="rect">
            <a:avLst/>
          </a:prstGeom>
        </p:spPr>
      </p:pic>
      <p:sp>
        <p:nvSpPr>
          <p:cNvPr id="13" name="Rectangle 12"/>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7" action="ppaction://program"/>
              </a:rPr>
              <a:t>C:\</a:t>
            </a:r>
            <a:r>
              <a:rPr lang="en-CA" sz="1200" dirty="0" smtClean="0">
                <a:solidFill>
                  <a:schemeClr val="accent6">
                    <a:lumMod val="75000"/>
                  </a:schemeClr>
                </a:solidFill>
                <a:hlinkClick r:id="rId7" action="ppaction://program"/>
              </a:rPr>
              <a:t>Users\downess\CodeProjects\ExpressProjects\MySQLAPI</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8"/>
              </a:rPr>
              <a:t>http://localhost:3000/tasks</a:t>
            </a:r>
            <a:endParaRPr lang="en-CA" sz="1200" dirty="0">
              <a:solidFill>
                <a:schemeClr val="accent6">
                  <a:lumMod val="75000"/>
                </a:schemeClr>
              </a:solidFill>
            </a:endParaRPr>
          </a:p>
        </p:txBody>
      </p:sp>
    </p:spTree>
    <p:extLst>
      <p:ext uri="{BB962C8B-B14F-4D97-AF65-F5344CB8AC3E}">
        <p14:creationId xmlns:p14="http://schemas.microsoft.com/office/powerpoint/2010/main" val="4128142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Feathers</a:t>
            </a:r>
            <a:r>
              <a:rPr lang="en-CA" sz="3600" dirty="0" smtClean="0"/>
              <a:t/>
            </a:r>
            <a:br>
              <a:rPr lang="en-CA" sz="3600" dirty="0" smtClean="0"/>
            </a:br>
            <a:r>
              <a:rPr lang="en-CA" sz="3600" dirty="0" smtClean="0"/>
              <a:t/>
            </a:r>
            <a:br>
              <a:rPr lang="en-CA" sz="3600" dirty="0" smtClean="0"/>
            </a:br>
            <a:r>
              <a:rPr lang="en-CA" sz="3100" dirty="0" smtClean="0"/>
              <a:t>Express</a:t>
            </a:r>
            <a:br>
              <a:rPr lang="en-CA" sz="3100" dirty="0" smtClean="0"/>
            </a:br>
            <a:r>
              <a:rPr lang="en-CA" sz="3100" dirty="0" smtClean="0"/>
              <a:t/>
            </a:r>
            <a:br>
              <a:rPr lang="en-CA" sz="3100" dirty="0" smtClean="0"/>
            </a:br>
            <a:r>
              <a:rPr lang="en-CA" sz="2200" dirty="0" smtClean="0">
                <a:solidFill>
                  <a:prstClr val="black"/>
                </a:solidFill>
              </a:rPr>
              <a:t>A </a:t>
            </a:r>
            <a:r>
              <a:rPr lang="en-CA" sz="2200" dirty="0">
                <a:solidFill>
                  <a:prstClr val="black"/>
                </a:solidFill>
              </a:rPr>
              <a:t>REST and real-time API layer for Node.js, React Native and the </a:t>
            </a:r>
            <a:r>
              <a:rPr lang="en-CA" sz="2200" dirty="0" smtClean="0">
                <a:solidFill>
                  <a:prstClr val="black"/>
                </a:solidFill>
              </a:rPr>
              <a:t>browser that can be built on Express.</a:t>
            </a:r>
            <a:br>
              <a:rPr lang="en-CA" sz="2200" dirty="0" smtClean="0">
                <a:solidFill>
                  <a:prstClr val="black"/>
                </a:solidFill>
              </a:rPr>
            </a:br>
            <a:r>
              <a:rPr lang="en-CA" sz="2200" dirty="0">
                <a:solidFill>
                  <a:prstClr val="black"/>
                </a:solidFill>
              </a:rPr>
              <a:t/>
            </a:r>
            <a:br>
              <a:rPr lang="en-CA" sz="2200" dirty="0">
                <a:solidFill>
                  <a:prstClr val="black"/>
                </a:solidFill>
              </a:rPr>
            </a:br>
            <a:r>
              <a:rPr lang="en-CA" sz="2200" dirty="0" smtClean="0">
                <a:solidFill>
                  <a:prstClr val="black"/>
                </a:solidFill>
              </a:rPr>
              <a:t>This example uses http</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8174995" cy="369332"/>
          </a:xfrm>
          <a:prstGeom prst="rect">
            <a:avLst/>
          </a:prstGeom>
        </p:spPr>
        <p:txBody>
          <a:bodyPr wrap="none">
            <a:spAutoFit/>
          </a:bodyPr>
          <a:lstStyle/>
          <a:p>
            <a:r>
              <a:rPr lang="en-CA" dirty="0">
                <a:hlinkClick r:id="rId2"/>
              </a:rPr>
              <a:t>https://feathersjs.com</a:t>
            </a:r>
            <a:r>
              <a:rPr lang="en-CA" dirty="0" smtClean="0">
                <a:hlinkClick r:id="rId2"/>
              </a:rPr>
              <a:t>/</a:t>
            </a:r>
            <a:r>
              <a:rPr lang="en-CA" dirty="0"/>
              <a:t>                                      </a:t>
            </a:r>
            <a:r>
              <a:rPr lang="en-CA" dirty="0">
                <a:hlinkClick r:id="rId3"/>
              </a:rPr>
              <a:t>https://</a:t>
            </a:r>
            <a:r>
              <a:rPr lang="en-CA" dirty="0" smtClean="0">
                <a:hlinkClick r:id="rId3"/>
              </a:rPr>
              <a:t>docs.feathersjs.com/api/express</a:t>
            </a:r>
            <a:r>
              <a:rPr lang="en-CA" dirty="0" smtClean="0"/>
              <a:t>  </a:t>
            </a:r>
            <a:endParaRPr lang="en-CA"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033" y="833898"/>
            <a:ext cx="5619750" cy="952500"/>
          </a:xfrm>
          <a:prstGeom prst="rect">
            <a:avLst/>
          </a:prstGeom>
        </p:spPr>
      </p:pic>
      <p:sp>
        <p:nvSpPr>
          <p:cNvPr id="10" name="Rectangle 9"/>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5" action="ppaction://program"/>
              </a:rPr>
              <a:t>C:\</a:t>
            </a:r>
            <a:r>
              <a:rPr lang="en-CA" sz="1200" dirty="0" smtClean="0">
                <a:solidFill>
                  <a:schemeClr val="accent6">
                    <a:lumMod val="75000"/>
                  </a:schemeClr>
                </a:solidFill>
                <a:hlinkClick r:id="rId5" action="ppaction://program"/>
              </a:rPr>
              <a:t>Users\downess\CodeProjects\ExpressProjects\Feathers</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6"/>
              </a:rPr>
              <a:t>http://localhost:8080</a:t>
            </a:r>
            <a:endParaRPr lang="en-CA" sz="1200" dirty="0">
              <a:solidFill>
                <a:schemeClr val="accent6">
                  <a:lumMod val="75000"/>
                </a:schemeClr>
              </a:solidFill>
            </a:endParaRPr>
          </a:p>
        </p:txBody>
      </p:sp>
      <p:pic>
        <p:nvPicPr>
          <p:cNvPr id="12" name="Picture 11"/>
          <p:cNvPicPr>
            <a:picLocks noChangeAspect="1"/>
          </p:cNvPicPr>
          <p:nvPr/>
        </p:nvPicPr>
        <p:blipFill>
          <a:blip r:embed="rId7"/>
          <a:stretch>
            <a:fillRect/>
          </a:stretch>
        </p:blipFill>
        <p:spPr>
          <a:xfrm>
            <a:off x="3515033" y="2288640"/>
            <a:ext cx="6167377" cy="3500284"/>
          </a:xfrm>
          <a:prstGeom prst="rect">
            <a:avLst/>
          </a:prstGeom>
        </p:spPr>
      </p:pic>
    </p:spTree>
    <p:extLst>
      <p:ext uri="{BB962C8B-B14F-4D97-AF65-F5344CB8AC3E}">
        <p14:creationId xmlns:p14="http://schemas.microsoft.com/office/powerpoint/2010/main" val="3826596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Feathers</a:t>
            </a:r>
            <a:br>
              <a:rPr lang="en-CA" sz="3600" dirty="0" smtClean="0">
                <a:solidFill>
                  <a:schemeClr val="accent6">
                    <a:lumMod val="75000"/>
                  </a:schemeClr>
                </a:solidFill>
              </a:rPr>
            </a:br>
            <a:r>
              <a:rPr lang="en-CA" sz="3600" dirty="0" smtClean="0"/>
              <a:t/>
            </a:r>
            <a:br>
              <a:rPr lang="en-CA" sz="3600" dirty="0" smtClean="0"/>
            </a:br>
            <a:r>
              <a:rPr lang="en-CA" sz="3100" dirty="0" smtClean="0"/>
              <a:t>Chat</a:t>
            </a:r>
            <a:br>
              <a:rPr lang="en-CA" sz="3100" dirty="0" smtClean="0"/>
            </a:br>
            <a:r>
              <a:rPr lang="en-CA" sz="3100" dirty="0" smtClean="0"/>
              <a:t/>
            </a:r>
            <a:br>
              <a:rPr lang="en-CA" sz="3100" dirty="0" smtClean="0"/>
            </a:br>
            <a:r>
              <a:rPr lang="en-CA" sz="2000" dirty="0" smtClean="0">
                <a:solidFill>
                  <a:prstClr val="black"/>
                </a:solidFill>
              </a:rPr>
              <a:t>This chat demonstrates the use of Feathers to create an app, services and hooks. The front-end is a longish </a:t>
            </a:r>
            <a:r>
              <a:rPr lang="en-CA" sz="2000" dirty="0" err="1" smtClean="0">
                <a:solidFill>
                  <a:prstClr val="black"/>
                </a:solidFill>
              </a:rPr>
              <a:t>Javascript</a:t>
            </a:r>
            <a:r>
              <a:rPr lang="en-CA" sz="2000" dirty="0" smtClean="0">
                <a:solidFill>
                  <a:prstClr val="black"/>
                </a:solidFill>
              </a:rPr>
              <a:t> (but could be a framework)</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5341527" cy="369332"/>
          </a:xfrm>
          <a:prstGeom prst="rect">
            <a:avLst/>
          </a:prstGeom>
        </p:spPr>
        <p:txBody>
          <a:bodyPr wrap="none">
            <a:spAutoFit/>
          </a:bodyPr>
          <a:lstStyle/>
          <a:p>
            <a:r>
              <a:rPr lang="en-CA" dirty="0">
                <a:hlinkClick r:id="rId2"/>
              </a:rPr>
              <a:t>https://</a:t>
            </a:r>
            <a:r>
              <a:rPr lang="en-CA" dirty="0" smtClean="0">
                <a:hlinkClick r:id="rId2"/>
              </a:rPr>
              <a:t>docs.feathersjs.com/guides/chat/creating.html</a:t>
            </a:r>
            <a:r>
              <a:rPr lang="en-CA" dirty="0" smtClean="0"/>
              <a:t> </a:t>
            </a:r>
            <a:endParaRPr lang="en-CA" dirty="0"/>
          </a:p>
        </p:txBody>
      </p:sp>
      <p:sp>
        <p:nvSpPr>
          <p:cNvPr id="10" name="Rectangle 9"/>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Users\downess\CodeProjects\ExpressProjects\Chat</a:t>
            </a:r>
            <a:endParaRPr lang="en-CA" sz="1200" dirty="0" smtClean="0">
              <a:solidFill>
                <a:schemeClr val="accent6">
                  <a:lumMod val="75000"/>
                </a:schemeClr>
              </a:solidFill>
            </a:endParaRPr>
          </a:p>
          <a:p>
            <a:endParaRPr lang="en-CA" sz="1200" dirty="0">
              <a:solidFill>
                <a:schemeClr val="accent6">
                  <a:lumMod val="75000"/>
                </a:schemeClr>
              </a:solidFill>
            </a:endParaRPr>
          </a:p>
          <a:p>
            <a:r>
              <a:rPr lang="en-CA" sz="1200" dirty="0" smtClean="0">
                <a:solidFill>
                  <a:schemeClr val="accent6">
                    <a:lumMod val="75000"/>
                  </a:schemeClr>
                </a:solidFill>
                <a:hlinkClick r:id="rId4"/>
              </a:rPr>
              <a:t>http://localhost:3030/</a:t>
            </a:r>
            <a:endParaRPr lang="en-CA" sz="1200" dirty="0">
              <a:solidFill>
                <a:schemeClr val="accent6">
                  <a:lumMod val="75000"/>
                </a:schemeClr>
              </a:solidFill>
            </a:endParaRPr>
          </a:p>
        </p:txBody>
      </p:sp>
      <p:sp>
        <p:nvSpPr>
          <p:cNvPr id="5" name="TextBox 4"/>
          <p:cNvSpPr txBox="1"/>
          <p:nvPr/>
        </p:nvSpPr>
        <p:spPr>
          <a:xfrm>
            <a:off x="3186588" y="4025320"/>
            <a:ext cx="7515825" cy="2031325"/>
          </a:xfrm>
          <a:prstGeom prst="rect">
            <a:avLst/>
          </a:prstGeom>
          <a:noFill/>
        </p:spPr>
        <p:txBody>
          <a:bodyPr wrap="square" rtlCol="0">
            <a:spAutoFit/>
          </a:bodyPr>
          <a:lstStyle/>
          <a:p>
            <a:r>
              <a:rPr lang="en-CA" dirty="0"/>
              <a:t>$ </a:t>
            </a:r>
            <a:r>
              <a:rPr lang="en-CA" dirty="0" err="1"/>
              <a:t>npm</a:t>
            </a:r>
            <a:r>
              <a:rPr lang="en-CA" dirty="0"/>
              <a:t> install @</a:t>
            </a:r>
            <a:r>
              <a:rPr lang="en-CA" dirty="0" err="1"/>
              <a:t>feathersjs</a:t>
            </a:r>
            <a:r>
              <a:rPr lang="en-CA" dirty="0"/>
              <a:t>/cli </a:t>
            </a:r>
            <a:r>
              <a:rPr lang="en-CA" dirty="0" smtClean="0"/>
              <a:t>–g</a:t>
            </a:r>
          </a:p>
          <a:p>
            <a:r>
              <a:rPr lang="en-CA" dirty="0" smtClean="0"/>
              <a:t>$ </a:t>
            </a:r>
            <a:r>
              <a:rPr lang="en-CA" dirty="0" err="1" smtClean="0"/>
              <a:t>mkdir</a:t>
            </a:r>
            <a:r>
              <a:rPr lang="en-CA" dirty="0" smtClean="0"/>
              <a:t> feathers-app</a:t>
            </a:r>
          </a:p>
          <a:p>
            <a:r>
              <a:rPr lang="en-CA" dirty="0" smtClean="0"/>
              <a:t>$ cd feathers-app</a:t>
            </a:r>
          </a:p>
          <a:p>
            <a:r>
              <a:rPr lang="en-CA" dirty="0" smtClean="0"/>
              <a:t>$ feathers generate app   (REST)  </a:t>
            </a:r>
            <a:r>
              <a:rPr lang="en-CA" dirty="0"/>
              <a:t>(Postman: </a:t>
            </a:r>
            <a:r>
              <a:rPr lang="en-CA" dirty="0">
                <a:hlinkClick r:id="rId5"/>
              </a:rPr>
              <a:t>https://app.getpostman.com</a:t>
            </a:r>
            <a:r>
              <a:rPr lang="en-CA" dirty="0" smtClean="0">
                <a:hlinkClick r:id="rId5"/>
              </a:rPr>
              <a:t>/</a:t>
            </a:r>
            <a:r>
              <a:rPr lang="en-CA" dirty="0" smtClean="0"/>
              <a:t> )</a:t>
            </a:r>
          </a:p>
          <a:p>
            <a:r>
              <a:rPr lang="en-CA" dirty="0" smtClean="0"/>
              <a:t>$ feathers generate service  (</a:t>
            </a:r>
            <a:r>
              <a:rPr lang="en-CA" dirty="0" err="1" smtClean="0"/>
              <a:t>NeDB</a:t>
            </a:r>
            <a:r>
              <a:rPr lang="en-CA" dirty="0"/>
              <a:t>)  (</a:t>
            </a:r>
            <a:r>
              <a:rPr lang="en-CA" dirty="0">
                <a:hlinkClick r:id="rId6"/>
              </a:rPr>
              <a:t>https://</a:t>
            </a:r>
            <a:r>
              <a:rPr lang="en-CA" dirty="0" smtClean="0">
                <a:hlinkClick r:id="rId6"/>
              </a:rPr>
              <a:t>github.com/louischatriot/nedb</a:t>
            </a:r>
            <a:r>
              <a:rPr lang="en-CA" dirty="0" smtClean="0"/>
              <a:t> )</a:t>
            </a:r>
          </a:p>
          <a:p>
            <a:r>
              <a:rPr lang="en-CA" dirty="0" smtClean="0"/>
              <a:t>$ feathers generate authentication (</a:t>
            </a:r>
            <a:r>
              <a:rPr lang="en-CA" dirty="0"/>
              <a:t>JWT ) (</a:t>
            </a:r>
            <a:r>
              <a:rPr lang="en-CA" dirty="0">
                <a:hlinkClick r:id="rId7"/>
              </a:rPr>
              <a:t>https://</a:t>
            </a:r>
            <a:r>
              <a:rPr lang="en-CA" dirty="0" smtClean="0">
                <a:hlinkClick r:id="rId7"/>
              </a:rPr>
              <a:t>auth0.com/docs/jwt</a:t>
            </a:r>
            <a:r>
              <a:rPr lang="en-CA" dirty="0" smtClean="0"/>
              <a:t> )</a:t>
            </a:r>
          </a:p>
          <a:p>
            <a:r>
              <a:rPr lang="en-CA" dirty="0" smtClean="0"/>
              <a:t>$ feathers generate hook (x3)</a:t>
            </a:r>
          </a:p>
        </p:txBody>
      </p:sp>
      <p:pic>
        <p:nvPicPr>
          <p:cNvPr id="7" name="Picture 6"/>
          <p:cNvPicPr>
            <a:picLocks noChangeAspect="1"/>
          </p:cNvPicPr>
          <p:nvPr/>
        </p:nvPicPr>
        <p:blipFill>
          <a:blip r:embed="rId8"/>
          <a:stretch>
            <a:fillRect/>
          </a:stretch>
        </p:blipFill>
        <p:spPr>
          <a:xfrm>
            <a:off x="3269225" y="572898"/>
            <a:ext cx="6420465" cy="3336723"/>
          </a:xfrm>
          <a:prstGeom prst="rect">
            <a:avLst/>
          </a:prstGeom>
        </p:spPr>
      </p:pic>
    </p:spTree>
    <p:extLst>
      <p:ext uri="{BB962C8B-B14F-4D97-AF65-F5344CB8AC3E}">
        <p14:creationId xmlns:p14="http://schemas.microsoft.com/office/powerpoint/2010/main" val="3255007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6281860"/>
          </a:xfrm>
        </p:spPr>
        <p:txBody>
          <a:bodyPr anchor="t">
            <a:normAutofit/>
          </a:bodyPr>
          <a:lstStyle/>
          <a:p>
            <a:r>
              <a:rPr lang="en-CA" sz="3600" dirty="0" smtClean="0">
                <a:solidFill>
                  <a:schemeClr val="accent6">
                    <a:lumMod val="75000"/>
                  </a:schemeClr>
                </a:solidFill>
              </a:rPr>
              <a:t>Install…</a:t>
            </a:r>
            <a:r>
              <a:rPr lang="en-CA" sz="3600" dirty="0" smtClean="0"/>
              <a:t/>
            </a:r>
            <a:br>
              <a:rPr lang="en-CA" sz="3600" dirty="0" smtClean="0"/>
            </a:br>
            <a:r>
              <a:rPr lang="en-CA" sz="3600" dirty="0"/>
              <a:t/>
            </a:r>
            <a:br>
              <a:rPr lang="en-CA" sz="3600" dirty="0"/>
            </a:br>
            <a:r>
              <a:rPr lang="en-CA" sz="3600" dirty="0" smtClean="0"/>
              <a:t>Visual Studio Code</a:t>
            </a:r>
            <a:br>
              <a:rPr lang="en-CA" sz="3600" dirty="0" smtClean="0"/>
            </a:br>
            <a:r>
              <a:rPr lang="en-CA" sz="3600" dirty="0"/>
              <a:t/>
            </a:r>
            <a:br>
              <a:rPr lang="en-CA" sz="3600" dirty="0"/>
            </a:br>
            <a:r>
              <a:rPr lang="en-CA" sz="2200" dirty="0" smtClean="0"/>
              <a:t>Visual Studio Code is an </a:t>
            </a:r>
            <a:r>
              <a:rPr lang="en-CA" sz="2200" i="1" dirty="0" smtClean="0"/>
              <a:t>Integrated Development Environment (IDE).</a:t>
            </a:r>
            <a:endParaRPr lang="en-CA" sz="2200" dirty="0"/>
          </a:p>
        </p:txBody>
      </p:sp>
      <p:sp>
        <p:nvSpPr>
          <p:cNvPr id="4" name="Rectangle 3"/>
          <p:cNvSpPr/>
          <p:nvPr/>
        </p:nvSpPr>
        <p:spPr>
          <a:xfrm>
            <a:off x="2893925" y="6319129"/>
            <a:ext cx="4061305" cy="369332"/>
          </a:xfrm>
          <a:prstGeom prst="rect">
            <a:avLst/>
          </a:prstGeom>
        </p:spPr>
        <p:txBody>
          <a:bodyPr wrap="none">
            <a:spAutoFit/>
          </a:bodyPr>
          <a:lstStyle/>
          <a:p>
            <a:r>
              <a:rPr lang="en-CA" dirty="0" smtClean="0">
                <a:hlinkClick r:id="rId2"/>
              </a:rPr>
              <a:t>https://code.visualstudio.com/download</a:t>
            </a:r>
            <a:r>
              <a:rPr lang="en-CA" dirty="0" smtClean="0"/>
              <a:t> </a:t>
            </a:r>
            <a:endParaRPr lang="en-CA" dirty="0"/>
          </a:p>
        </p:txBody>
      </p:sp>
      <p:pic>
        <p:nvPicPr>
          <p:cNvPr id="7" name="Content Placeholder 6"/>
          <p:cNvPicPr>
            <a:picLocks noGrp="1" noChangeAspect="1"/>
          </p:cNvPicPr>
          <p:nvPr>
            <p:ph idx="1"/>
          </p:nvPr>
        </p:nvPicPr>
        <p:blipFill>
          <a:blip r:embed="rId3"/>
          <a:stretch>
            <a:fillRect/>
          </a:stretch>
        </p:blipFill>
        <p:spPr>
          <a:xfrm>
            <a:off x="3080575" y="365125"/>
            <a:ext cx="8186675" cy="5811838"/>
          </a:xfrm>
          <a:prstGeom prst="rect">
            <a:avLst/>
          </a:prstGeom>
          <a:ln>
            <a:solidFill>
              <a:schemeClr val="tx1"/>
            </a:solidFill>
          </a:ln>
        </p:spPr>
      </p:pic>
    </p:spTree>
    <p:extLst>
      <p:ext uri="{BB962C8B-B14F-4D97-AF65-F5344CB8AC3E}">
        <p14:creationId xmlns:p14="http://schemas.microsoft.com/office/powerpoint/2010/main" val="8604348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Processes</a:t>
            </a:r>
            <a:br>
              <a:rPr lang="en-CA" sz="3100" dirty="0" smtClean="0"/>
            </a:br>
            <a:r>
              <a:rPr lang="en-CA" sz="3100" dirty="0" smtClean="0"/>
              <a:t/>
            </a:r>
            <a:br>
              <a:rPr lang="en-CA" sz="3100" dirty="0" smtClean="0"/>
            </a:br>
            <a:r>
              <a:rPr lang="en-CA" sz="2000" dirty="0" smtClean="0">
                <a:solidFill>
                  <a:prstClr val="black"/>
                </a:solidFill>
              </a:rPr>
              <a:t>Electron is based on a combination of two processes – the main Node.js application, and a Chromium engine as a display renderer. They communicate through Inter-Process Communication (IPC).</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2342564" cy="369332"/>
          </a:xfrm>
          <a:prstGeom prst="rect">
            <a:avLst/>
          </a:prstGeom>
        </p:spPr>
        <p:txBody>
          <a:bodyPr wrap="none">
            <a:spAutoFit/>
          </a:bodyPr>
          <a:lstStyle/>
          <a:p>
            <a:r>
              <a:rPr lang="en-CA" dirty="0">
                <a:hlinkClick r:id="rId2"/>
              </a:rPr>
              <a:t>https://electronjs.org</a:t>
            </a:r>
            <a:r>
              <a:rPr lang="en-CA" dirty="0" smtClean="0">
                <a:hlinkClick r:id="rId2"/>
              </a:rPr>
              <a:t>/</a:t>
            </a:r>
            <a:r>
              <a:rPr lang="en-CA" dirty="0" smtClean="0"/>
              <a:t> </a:t>
            </a:r>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441" y="565580"/>
            <a:ext cx="7985716" cy="4493530"/>
          </a:xfrm>
          <a:prstGeom prst="rect">
            <a:avLst/>
          </a:prstGeom>
        </p:spPr>
      </p:pic>
      <p:sp>
        <p:nvSpPr>
          <p:cNvPr id="8" name="Rectangle 7"/>
          <p:cNvSpPr/>
          <p:nvPr/>
        </p:nvSpPr>
        <p:spPr>
          <a:xfrm>
            <a:off x="3159096" y="5170051"/>
            <a:ext cx="6096000" cy="646331"/>
          </a:xfrm>
          <a:prstGeom prst="rect">
            <a:avLst/>
          </a:prstGeom>
        </p:spPr>
        <p:txBody>
          <a:bodyPr>
            <a:spAutoFit/>
          </a:bodyPr>
          <a:lstStyle/>
          <a:p>
            <a:r>
              <a:rPr lang="en-CA" dirty="0">
                <a:hlinkClick r:id="rId4"/>
              </a:rPr>
              <a:t>https://</a:t>
            </a:r>
            <a:r>
              <a:rPr lang="en-CA" dirty="0" smtClean="0">
                <a:hlinkClick r:id="rId4"/>
              </a:rPr>
              <a:t>www.slideshare.net/nirnoy9/bringing-javascript-to-the-desktop-with-electron</a:t>
            </a:r>
            <a:r>
              <a:rPr lang="en-CA" dirty="0" smtClean="0"/>
              <a:t> </a:t>
            </a:r>
            <a:endParaRPr lang="en-CA" dirty="0"/>
          </a:p>
        </p:txBody>
      </p:sp>
    </p:spTree>
    <p:extLst>
      <p:ext uri="{BB962C8B-B14F-4D97-AF65-F5344CB8AC3E}">
        <p14:creationId xmlns:p14="http://schemas.microsoft.com/office/powerpoint/2010/main" val="42604792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Packaging</a:t>
            </a:r>
            <a:br>
              <a:rPr lang="en-CA" sz="3100" dirty="0" smtClean="0"/>
            </a:br>
            <a:r>
              <a:rPr lang="en-CA" sz="3100" dirty="0" smtClean="0"/>
              <a:t/>
            </a:r>
            <a:br>
              <a:rPr lang="en-CA" sz="3100" dirty="0" smtClean="0"/>
            </a:br>
            <a:r>
              <a:rPr lang="en-CA" sz="2000" dirty="0" smtClean="0">
                <a:solidFill>
                  <a:prstClr val="black"/>
                </a:solidFill>
              </a:rPr>
              <a:t>The Electron application is converted from a Node.js app to a free-standing Mac, Windows or Linux app using an electron-packager.</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2342564" cy="369332"/>
          </a:xfrm>
          <a:prstGeom prst="rect">
            <a:avLst/>
          </a:prstGeom>
        </p:spPr>
        <p:txBody>
          <a:bodyPr wrap="none">
            <a:spAutoFit/>
          </a:bodyPr>
          <a:lstStyle/>
          <a:p>
            <a:r>
              <a:rPr lang="en-CA" dirty="0">
                <a:hlinkClick r:id="rId2"/>
              </a:rPr>
              <a:t>https://electronjs.org</a:t>
            </a:r>
            <a:r>
              <a:rPr lang="en-CA" dirty="0" smtClean="0">
                <a:hlinkClick r:id="rId2"/>
              </a:rPr>
              <a:t>/</a:t>
            </a:r>
            <a:r>
              <a:rPr lang="en-CA" dirty="0" smtClean="0"/>
              <a:t> </a:t>
            </a:r>
            <a:endParaRPr lang="en-CA" dirty="0"/>
          </a:p>
        </p:txBody>
      </p:sp>
      <p:sp>
        <p:nvSpPr>
          <p:cNvPr id="8" name="Rectangle 7"/>
          <p:cNvSpPr/>
          <p:nvPr/>
        </p:nvSpPr>
        <p:spPr>
          <a:xfrm>
            <a:off x="3159096" y="5170051"/>
            <a:ext cx="6096000" cy="646331"/>
          </a:xfrm>
          <a:prstGeom prst="rect">
            <a:avLst/>
          </a:prstGeom>
        </p:spPr>
        <p:txBody>
          <a:bodyPr>
            <a:spAutoFit/>
          </a:bodyPr>
          <a:lstStyle/>
          <a:p>
            <a:r>
              <a:rPr lang="en-CA" dirty="0">
                <a:hlinkClick r:id="rId3"/>
              </a:rPr>
              <a:t>https://</a:t>
            </a:r>
            <a:r>
              <a:rPr lang="en-CA" dirty="0" smtClean="0">
                <a:hlinkClick r:id="rId3"/>
              </a:rPr>
              <a:t>www.slideshare.net/nirnoy9/bringing-javascript-to-the-desktop-with-electron</a:t>
            </a:r>
            <a:r>
              <a:rPr lang="en-CA" dirty="0" smtClean="0"/>
              <a:t> </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145" y="554394"/>
            <a:ext cx="7988931" cy="4495339"/>
          </a:xfrm>
          <a:prstGeom prst="rect">
            <a:avLst/>
          </a:prstGeom>
        </p:spPr>
      </p:pic>
    </p:spTree>
    <p:extLst>
      <p:ext uri="{BB962C8B-B14F-4D97-AF65-F5344CB8AC3E}">
        <p14:creationId xmlns:p14="http://schemas.microsoft.com/office/powerpoint/2010/main" val="1168776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APIs</a:t>
            </a:r>
            <a:br>
              <a:rPr lang="en-CA" sz="3100" dirty="0" smtClean="0"/>
            </a:br>
            <a:r>
              <a:rPr lang="en-CA" sz="3100" dirty="0" smtClean="0"/>
              <a:t/>
            </a:r>
            <a:br>
              <a:rPr lang="en-CA" sz="3100" dirty="0" smtClean="0"/>
            </a:br>
            <a:r>
              <a:rPr lang="en-CA" sz="2000" dirty="0" smtClean="0">
                <a:solidFill>
                  <a:prstClr val="black"/>
                </a:solidFill>
              </a:rPr>
              <a:t>As an application (as opposed to a website) Electron has access to computer files and processes. The Electron API Demo shows these at work.</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4808368" cy="369332"/>
          </a:xfrm>
          <a:prstGeom prst="rect">
            <a:avLst/>
          </a:prstGeom>
        </p:spPr>
        <p:txBody>
          <a:bodyPr wrap="none">
            <a:spAutoFit/>
          </a:bodyPr>
          <a:lstStyle/>
          <a:p>
            <a:r>
              <a:rPr lang="en-CA" dirty="0">
                <a:hlinkClick r:id="rId2"/>
              </a:rPr>
              <a:t>https://</a:t>
            </a:r>
            <a:r>
              <a:rPr lang="en-CA" dirty="0" smtClean="0">
                <a:hlinkClick r:id="rId2"/>
              </a:rPr>
              <a:t>github.com/electron/electron-api-demos</a:t>
            </a:r>
            <a:r>
              <a:rPr lang="en-CA" dirty="0" smtClean="0"/>
              <a:t> </a:t>
            </a:r>
            <a:endParaRPr lang="en-CA" dirty="0"/>
          </a:p>
        </p:txBody>
      </p:sp>
      <p:sp>
        <p:nvSpPr>
          <p:cNvPr id="5" name="Rectangle 1"/>
          <p:cNvSpPr>
            <a:spLocks noChangeArrowheads="1"/>
          </p:cNvSpPr>
          <p:nvPr/>
        </p:nvSpPr>
        <p:spPr bwMode="auto">
          <a:xfrm>
            <a:off x="3173263" y="4812773"/>
            <a:ext cx="57461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mj-lt"/>
              </a:rPr>
              <a:t>$ </a:t>
            </a:r>
            <a:r>
              <a:rPr kumimoji="0" lang="en-US" altLang="en-US" b="0" i="0" u="none" strike="noStrike" cap="none" normalizeH="0" baseline="0" dirty="0" err="1" smtClean="0">
                <a:ln>
                  <a:noFill/>
                </a:ln>
                <a:solidFill>
                  <a:schemeClr val="tx1"/>
                </a:solidFill>
                <a:effectLst/>
                <a:latin typeface="+mj-lt"/>
              </a:rPr>
              <a:t>git</a:t>
            </a:r>
            <a:r>
              <a:rPr kumimoji="0" lang="en-US" altLang="en-US" b="0" i="0" u="none" strike="noStrike" cap="none" normalizeH="0" baseline="0" dirty="0" smtClean="0">
                <a:ln>
                  <a:noFill/>
                </a:ln>
                <a:solidFill>
                  <a:schemeClr val="tx1"/>
                </a:solidFill>
                <a:effectLst/>
                <a:latin typeface="+mj-lt"/>
              </a:rPr>
              <a:t> clone https://github.com/electron/electron-api-demos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mj-lt"/>
              </a:rPr>
              <a:t>$ cd electron-</a:t>
            </a:r>
            <a:r>
              <a:rPr kumimoji="0" lang="en-US" altLang="en-US" b="0" i="0" u="none" strike="noStrike" cap="none" normalizeH="0" baseline="0" dirty="0" err="1" smtClean="0">
                <a:ln>
                  <a:noFill/>
                </a:ln>
                <a:solidFill>
                  <a:schemeClr val="tx1"/>
                </a:solidFill>
                <a:effectLst/>
                <a:latin typeface="+mj-lt"/>
              </a:rPr>
              <a:t>api</a:t>
            </a:r>
            <a:r>
              <a:rPr kumimoji="0" lang="en-US" altLang="en-US" b="0" i="0" u="none" strike="noStrike" cap="none" normalizeH="0" baseline="0" dirty="0" smtClean="0">
                <a:ln>
                  <a:noFill/>
                </a:ln>
                <a:solidFill>
                  <a:schemeClr val="tx1"/>
                </a:solidFill>
                <a:effectLst/>
                <a:latin typeface="+mj-lt"/>
              </a:rPr>
              <a:t>-demos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mj-lt"/>
              </a:rPr>
              <a:t>$ </a:t>
            </a:r>
            <a:r>
              <a:rPr kumimoji="0" lang="en-US" altLang="en-US" b="0" i="0" u="none" strike="noStrike" cap="none" normalizeH="0" baseline="0" dirty="0" err="1" smtClean="0">
                <a:ln>
                  <a:noFill/>
                </a:ln>
                <a:solidFill>
                  <a:schemeClr val="tx1"/>
                </a:solidFill>
                <a:effectLst/>
                <a:latin typeface="+mj-lt"/>
              </a:rPr>
              <a:t>npm</a:t>
            </a:r>
            <a:r>
              <a:rPr kumimoji="0" lang="en-US" altLang="en-US" b="0" i="0" u="none" strike="noStrike" cap="none" normalizeH="0" baseline="0" dirty="0" smtClean="0">
                <a:ln>
                  <a:noFill/>
                </a:ln>
                <a:solidFill>
                  <a:schemeClr val="tx1"/>
                </a:solidFill>
                <a:effectLst/>
                <a:latin typeface="+mj-lt"/>
              </a:rPr>
              <a:t> install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mj-lt"/>
              </a:rPr>
              <a:t>$ </a:t>
            </a:r>
            <a:r>
              <a:rPr kumimoji="0" lang="en-US" altLang="en-US" b="0" i="0" u="none" strike="noStrike" cap="none" normalizeH="0" baseline="0" dirty="0" err="1" smtClean="0">
                <a:ln>
                  <a:noFill/>
                </a:ln>
                <a:solidFill>
                  <a:schemeClr val="tx1"/>
                </a:solidFill>
                <a:effectLst/>
                <a:latin typeface="+mj-lt"/>
              </a:rPr>
              <a:t>npm</a:t>
            </a:r>
            <a:r>
              <a:rPr kumimoji="0" lang="en-US" altLang="en-US" b="0" i="0" u="none" strike="noStrike" cap="none" normalizeH="0" baseline="0" dirty="0" smtClean="0">
                <a:ln>
                  <a:noFill/>
                </a:ln>
                <a:solidFill>
                  <a:schemeClr val="tx1"/>
                </a:solidFill>
                <a:effectLst/>
                <a:latin typeface="+mj-lt"/>
              </a:rPr>
              <a:t> start</a:t>
            </a:r>
            <a:r>
              <a:rPr kumimoji="0" lang="en-US" altLang="en-US" sz="1400" b="0" i="0" u="none" strike="noStrike" cap="none" normalizeH="0" baseline="0" dirty="0" smtClean="0">
                <a:ln>
                  <a:noFill/>
                </a:ln>
                <a:solidFill>
                  <a:schemeClr val="tx1"/>
                </a:solidFill>
                <a:effectLst/>
                <a:latin typeface="+mj-lt"/>
              </a:rPr>
              <a:t> </a:t>
            </a:r>
            <a:endParaRPr kumimoji="0" lang="en-US" altLang="en-US" sz="4000" b="0" i="0" u="none" strike="noStrike" cap="none" normalizeH="0" baseline="0" dirty="0" smtClean="0">
              <a:ln>
                <a:noFill/>
              </a:ln>
              <a:solidFill>
                <a:schemeClr val="tx1"/>
              </a:solidFill>
              <a:effectLst/>
              <a:latin typeface="+mj-lt"/>
            </a:endParaRPr>
          </a:p>
        </p:txBody>
      </p:sp>
      <p:pic>
        <p:nvPicPr>
          <p:cNvPr id="7" name="Picture 6"/>
          <p:cNvPicPr>
            <a:picLocks noChangeAspect="1"/>
          </p:cNvPicPr>
          <p:nvPr/>
        </p:nvPicPr>
        <p:blipFill>
          <a:blip r:embed="rId3"/>
          <a:stretch>
            <a:fillRect/>
          </a:stretch>
        </p:blipFill>
        <p:spPr>
          <a:xfrm>
            <a:off x="3173263" y="616794"/>
            <a:ext cx="8009283" cy="4032118"/>
          </a:xfrm>
          <a:prstGeom prst="rect">
            <a:avLst/>
          </a:prstGeom>
        </p:spPr>
      </p:pic>
      <p:sp>
        <p:nvSpPr>
          <p:cNvPr id="9" name="Rectangle 8"/>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4" action="ppaction://program"/>
              </a:rPr>
              <a:t>C:\</a:t>
            </a:r>
            <a:r>
              <a:rPr lang="en-CA" sz="1200" dirty="0" smtClean="0">
                <a:solidFill>
                  <a:schemeClr val="accent6">
                    <a:lumMod val="75000"/>
                  </a:schemeClr>
                </a:solidFill>
                <a:hlinkClick r:id="rId4" action="ppaction://program"/>
              </a:rPr>
              <a:t>Users\downess\CodeProjects\Electron\electron-apis\electron-api-demos</a:t>
            </a:r>
            <a:endParaRPr lang="en-CA" sz="1200" dirty="0" smtClean="0">
              <a:solidFill>
                <a:schemeClr val="accent6">
                  <a:lumMod val="75000"/>
                </a:schemeClr>
              </a:solidFill>
            </a:endParaRPr>
          </a:p>
          <a:p>
            <a:endParaRPr lang="en-CA" sz="1200" dirty="0">
              <a:solidFill>
                <a:schemeClr val="accent6">
                  <a:lumMod val="75000"/>
                </a:schemeClr>
              </a:solidFill>
            </a:endParaRPr>
          </a:p>
        </p:txBody>
      </p:sp>
    </p:spTree>
    <p:extLst>
      <p:ext uri="{BB962C8B-B14F-4D97-AF65-F5344CB8AC3E}">
        <p14:creationId xmlns:p14="http://schemas.microsoft.com/office/powerpoint/2010/main" val="820846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65" y="365125"/>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Toolkit</a:t>
            </a:r>
            <a:r>
              <a:rPr lang="en-CA" sz="3100" dirty="0" smtClean="0"/>
              <a:t/>
            </a:r>
            <a:br>
              <a:rPr lang="en-CA" sz="3100" dirty="0" smtClean="0"/>
            </a:br>
            <a:r>
              <a:rPr lang="en-CA" sz="3100" dirty="0" smtClean="0"/>
              <a:t/>
            </a:r>
            <a:br>
              <a:rPr lang="en-CA" sz="3100" dirty="0" smtClean="0"/>
            </a:br>
            <a:r>
              <a:rPr lang="en-CA" sz="2000" dirty="0" smtClean="0">
                <a:solidFill>
                  <a:prstClr val="black"/>
                </a:solidFill>
              </a:rPr>
              <a:t>The Electron Toolkit automates a number of the tasks involved in building Electron applications, including asset management, website, and publishing to GitHub.</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4925772" cy="369332"/>
          </a:xfrm>
          <a:prstGeom prst="rect">
            <a:avLst/>
          </a:prstGeom>
        </p:spPr>
        <p:txBody>
          <a:bodyPr wrap="none">
            <a:spAutoFit/>
          </a:bodyPr>
          <a:lstStyle/>
          <a:p>
            <a:r>
              <a:rPr lang="en-CA" dirty="0">
                <a:hlinkClick r:id="rId2"/>
              </a:rPr>
              <a:t>https://</a:t>
            </a:r>
            <a:r>
              <a:rPr lang="en-CA" dirty="0" smtClean="0">
                <a:hlinkClick r:id="rId2"/>
              </a:rPr>
              <a:t>www.npmjs.com/package/electron-toolkit</a:t>
            </a:r>
            <a:r>
              <a:rPr lang="en-CA" dirty="0" smtClean="0"/>
              <a:t> </a:t>
            </a:r>
            <a:endParaRPr lang="en-CA" dirty="0"/>
          </a:p>
        </p:txBody>
      </p:sp>
      <p:sp>
        <p:nvSpPr>
          <p:cNvPr id="9" name="Rectangle 8"/>
          <p:cNvSpPr/>
          <p:nvPr/>
        </p:nvSpPr>
        <p:spPr>
          <a:xfrm>
            <a:off x="838200" y="5400884"/>
            <a:ext cx="2107928" cy="646331"/>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Users\downess\CodeProjects\ElectronProjects\Toolkit</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6" name="Picture 5"/>
          <p:cNvPicPr>
            <a:picLocks noChangeAspect="1"/>
          </p:cNvPicPr>
          <p:nvPr/>
        </p:nvPicPr>
        <p:blipFill>
          <a:blip r:embed="rId4"/>
          <a:stretch>
            <a:fillRect/>
          </a:stretch>
        </p:blipFill>
        <p:spPr>
          <a:xfrm>
            <a:off x="3262009" y="619296"/>
            <a:ext cx="7211882" cy="5437349"/>
          </a:xfrm>
          <a:prstGeom prst="rect">
            <a:avLst/>
          </a:prstGeom>
        </p:spPr>
      </p:pic>
    </p:spTree>
    <p:extLst>
      <p:ext uri="{BB962C8B-B14F-4D97-AF65-F5344CB8AC3E}">
        <p14:creationId xmlns:p14="http://schemas.microsoft.com/office/powerpoint/2010/main" val="2154723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RSS Reader</a:t>
            </a:r>
            <a:br>
              <a:rPr lang="en-CA" sz="3100" dirty="0" smtClean="0"/>
            </a:br>
            <a:r>
              <a:rPr lang="en-CA" sz="3100" dirty="0" smtClean="0"/>
              <a:t/>
            </a:r>
            <a:br>
              <a:rPr lang="en-CA" sz="3100" dirty="0" smtClean="0"/>
            </a:br>
            <a:r>
              <a:rPr lang="en-CA" sz="2000" dirty="0" smtClean="0">
                <a:solidFill>
                  <a:prstClr val="black"/>
                </a:solidFill>
              </a:rPr>
              <a:t>This demo harvests some predefined RSS feeds and allows you to read the articles. Note that because Chromium is a browser there’s no problem loading external sites.</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5392630" cy="369332"/>
          </a:xfrm>
          <a:prstGeom prst="rect">
            <a:avLst/>
          </a:prstGeom>
        </p:spPr>
        <p:txBody>
          <a:bodyPr wrap="none">
            <a:spAutoFit/>
          </a:bodyPr>
          <a:lstStyle/>
          <a:p>
            <a:r>
              <a:rPr lang="en-CA" dirty="0">
                <a:hlinkClick r:id="rId2"/>
              </a:rPr>
              <a:t>https://</a:t>
            </a:r>
            <a:r>
              <a:rPr lang="en-CA" dirty="0" smtClean="0">
                <a:hlinkClick r:id="rId2"/>
              </a:rPr>
              <a:t>github.com/timothyjellison/rss-reader-electron</a:t>
            </a:r>
            <a:r>
              <a:rPr lang="en-CA" dirty="0" smtClean="0"/>
              <a:t> </a:t>
            </a:r>
            <a:endParaRPr lang="en-CA" dirty="0"/>
          </a:p>
        </p:txBody>
      </p:sp>
      <p:sp>
        <p:nvSpPr>
          <p:cNvPr id="9" name="Rectangle 8"/>
          <p:cNvSpPr/>
          <p:nvPr/>
        </p:nvSpPr>
        <p:spPr>
          <a:xfrm>
            <a:off x="838200" y="5400884"/>
            <a:ext cx="2107928" cy="646331"/>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Users\downess\CodeProjects\Electron\rss-reader-electron</a:t>
            </a:r>
            <a:endParaRPr lang="en-CA" sz="1200" dirty="0" smtClean="0">
              <a:solidFill>
                <a:schemeClr val="accent6">
                  <a:lumMod val="75000"/>
                </a:schemeClr>
              </a:solidFill>
            </a:endParaRPr>
          </a:p>
          <a:p>
            <a:endParaRPr lang="en-CA" sz="1200" dirty="0">
              <a:solidFill>
                <a:schemeClr val="accent6">
                  <a:lumMod val="75000"/>
                </a:schemeClr>
              </a:solidFill>
            </a:endParaRPr>
          </a:p>
        </p:txBody>
      </p:sp>
      <p:sp>
        <p:nvSpPr>
          <p:cNvPr id="11" name="Rectangle 1"/>
          <p:cNvSpPr>
            <a:spLocks noChangeArrowheads="1"/>
          </p:cNvSpPr>
          <p:nvPr/>
        </p:nvSpPr>
        <p:spPr bwMode="auto">
          <a:xfrm>
            <a:off x="3173263" y="4812773"/>
            <a:ext cx="63189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dirty="0">
                <a:latin typeface="+mj-lt"/>
              </a:rPr>
              <a:t>$ </a:t>
            </a:r>
            <a:r>
              <a:rPr lang="en-US" altLang="en-US" dirty="0" err="1">
                <a:latin typeface="+mj-lt"/>
              </a:rPr>
              <a:t>git</a:t>
            </a:r>
            <a:r>
              <a:rPr lang="en-US" altLang="en-US" dirty="0">
                <a:latin typeface="+mj-lt"/>
              </a:rPr>
              <a:t> clone https://github.com/timothyjellison/rss-reader-electron </a:t>
            </a:r>
            <a:endParaRPr kumimoji="0" lang="en-US" altLang="en-US" b="0" i="0" u="none" strike="noStrike" cap="none" normalizeH="0" baseline="0" dirty="0" smtClean="0">
              <a:ln>
                <a:noFill/>
              </a:ln>
              <a:solidFill>
                <a:schemeClr val="tx1"/>
              </a:solidFill>
              <a:effectLst/>
              <a:latin typeface="+mj-lt"/>
            </a:endParaRPr>
          </a:p>
          <a:p>
            <a:pPr lvl="0" eaLnBrk="0" fontAlgn="base" hangingPunct="0">
              <a:spcBef>
                <a:spcPct val="0"/>
              </a:spcBef>
              <a:spcAft>
                <a:spcPct val="0"/>
              </a:spcAft>
            </a:pPr>
            <a:r>
              <a:rPr kumimoji="0" lang="en-US" altLang="en-US" b="0" i="0" u="none" strike="noStrike" cap="none" normalizeH="0" baseline="0" dirty="0" smtClean="0">
                <a:ln>
                  <a:noFill/>
                </a:ln>
                <a:solidFill>
                  <a:schemeClr val="tx1"/>
                </a:solidFill>
                <a:effectLst/>
                <a:latin typeface="+mj-lt"/>
              </a:rPr>
              <a:t>$ </a:t>
            </a:r>
            <a:r>
              <a:rPr lang="en-US" altLang="en-US" dirty="0">
                <a:latin typeface="+mj-lt"/>
              </a:rPr>
              <a:t>cd </a:t>
            </a:r>
            <a:r>
              <a:rPr lang="en-US" altLang="en-US" dirty="0" err="1">
                <a:latin typeface="+mj-lt"/>
              </a:rPr>
              <a:t>rss</a:t>
            </a:r>
            <a:r>
              <a:rPr lang="en-US" altLang="en-US" dirty="0">
                <a:latin typeface="+mj-lt"/>
              </a:rPr>
              <a:t>-reader-electron </a:t>
            </a:r>
            <a:endParaRPr kumimoji="0" lang="en-US" altLang="en-US"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mj-lt"/>
              </a:rPr>
              <a:t>$ </a:t>
            </a:r>
            <a:r>
              <a:rPr kumimoji="0" lang="en-US" altLang="en-US" b="0" i="0" u="none" strike="noStrike" cap="none" normalizeH="0" baseline="0" dirty="0" err="1" smtClean="0">
                <a:ln>
                  <a:noFill/>
                </a:ln>
                <a:solidFill>
                  <a:schemeClr val="tx1"/>
                </a:solidFill>
                <a:effectLst/>
                <a:latin typeface="+mj-lt"/>
              </a:rPr>
              <a:t>npm</a:t>
            </a:r>
            <a:r>
              <a:rPr kumimoji="0" lang="en-US" altLang="en-US" b="0" i="0" u="none" strike="noStrike" cap="none" normalizeH="0" baseline="0" dirty="0" smtClean="0">
                <a:ln>
                  <a:noFill/>
                </a:ln>
                <a:solidFill>
                  <a:schemeClr val="tx1"/>
                </a:solidFill>
                <a:effectLst/>
                <a:latin typeface="+mj-lt"/>
              </a:rPr>
              <a:t> install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mj-lt"/>
              </a:rPr>
              <a:t>$ </a:t>
            </a:r>
            <a:r>
              <a:rPr kumimoji="0" lang="en-US" altLang="en-US" b="0" i="0" u="none" strike="noStrike" cap="none" normalizeH="0" baseline="0" dirty="0" err="1" smtClean="0">
                <a:ln>
                  <a:noFill/>
                </a:ln>
                <a:solidFill>
                  <a:schemeClr val="tx1"/>
                </a:solidFill>
                <a:effectLst/>
                <a:latin typeface="+mj-lt"/>
              </a:rPr>
              <a:t>npm</a:t>
            </a:r>
            <a:r>
              <a:rPr kumimoji="0" lang="en-US" altLang="en-US" b="0" i="0" u="none" strike="noStrike" cap="none" normalizeH="0" baseline="0" dirty="0" smtClean="0">
                <a:ln>
                  <a:noFill/>
                </a:ln>
                <a:solidFill>
                  <a:schemeClr val="tx1"/>
                </a:solidFill>
                <a:effectLst/>
                <a:latin typeface="+mj-lt"/>
              </a:rPr>
              <a:t> start</a:t>
            </a:r>
            <a:r>
              <a:rPr kumimoji="0" lang="en-US" altLang="en-US" sz="1400" b="0" i="0" u="none" strike="noStrike" cap="none" normalizeH="0" baseline="0" dirty="0" smtClean="0">
                <a:ln>
                  <a:noFill/>
                </a:ln>
                <a:solidFill>
                  <a:schemeClr val="tx1"/>
                </a:solidFill>
                <a:effectLst/>
                <a:latin typeface="+mj-lt"/>
              </a:rPr>
              <a:t> </a:t>
            </a:r>
            <a:endParaRPr kumimoji="0" lang="en-US" altLang="en-US" sz="4000" b="0" i="0" u="none" strike="noStrike" cap="none" normalizeH="0" baseline="0" dirty="0" smtClean="0">
              <a:ln>
                <a:noFill/>
              </a:ln>
              <a:solidFill>
                <a:schemeClr val="tx1"/>
              </a:solidFill>
              <a:effectLst/>
              <a:latin typeface="+mj-lt"/>
            </a:endParaRPr>
          </a:p>
        </p:txBody>
      </p:sp>
      <p:pic>
        <p:nvPicPr>
          <p:cNvPr id="12" name="Picture 11"/>
          <p:cNvPicPr>
            <a:picLocks noChangeAspect="1"/>
          </p:cNvPicPr>
          <p:nvPr/>
        </p:nvPicPr>
        <p:blipFill>
          <a:blip r:embed="rId4"/>
          <a:stretch>
            <a:fillRect/>
          </a:stretch>
        </p:blipFill>
        <p:spPr>
          <a:xfrm>
            <a:off x="3401226" y="651885"/>
            <a:ext cx="6170064" cy="3980329"/>
          </a:xfrm>
          <a:prstGeom prst="rect">
            <a:avLst/>
          </a:prstGeom>
        </p:spPr>
      </p:pic>
    </p:spTree>
    <p:extLst>
      <p:ext uri="{BB962C8B-B14F-4D97-AF65-F5344CB8AC3E}">
        <p14:creationId xmlns:p14="http://schemas.microsoft.com/office/powerpoint/2010/main" val="21725319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jQuery</a:t>
            </a:r>
            <a:br>
              <a:rPr lang="en-CA" sz="3100" dirty="0" smtClean="0"/>
            </a:br>
            <a:r>
              <a:rPr lang="en-CA" sz="3100" dirty="0" smtClean="0"/>
              <a:t/>
            </a:r>
            <a:br>
              <a:rPr lang="en-CA" sz="3100" dirty="0" smtClean="0"/>
            </a:br>
            <a:r>
              <a:rPr lang="en-CA" sz="2000" dirty="0" smtClean="0">
                <a:solidFill>
                  <a:prstClr val="black"/>
                </a:solidFill>
              </a:rPr>
              <a:t>This simple demo shows Electron using jQuery for formatting.</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6971460" cy="369332"/>
          </a:xfrm>
          <a:prstGeom prst="rect">
            <a:avLst/>
          </a:prstGeom>
        </p:spPr>
        <p:txBody>
          <a:bodyPr wrap="none">
            <a:spAutoFit/>
          </a:bodyPr>
          <a:lstStyle/>
          <a:p>
            <a:r>
              <a:rPr lang="en-CA" dirty="0">
                <a:hlinkClick r:id="rId2"/>
              </a:rPr>
              <a:t>https://</a:t>
            </a:r>
            <a:r>
              <a:rPr lang="en-CA" dirty="0" smtClean="0">
                <a:hlinkClick r:id="rId2"/>
              </a:rPr>
              <a:t>halfanhour.blogspot.com/2019/01/learning-electron-part-2.html</a:t>
            </a:r>
            <a:r>
              <a:rPr lang="en-CA" dirty="0" smtClean="0"/>
              <a:t> </a:t>
            </a:r>
            <a:endParaRPr lang="en-CA" dirty="0"/>
          </a:p>
        </p:txBody>
      </p:sp>
      <p:sp>
        <p:nvSpPr>
          <p:cNvPr id="9" name="Rectangle 8"/>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Users\downess\CodeProjects\Electron\m3-calculator-original</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11" name="Picture 10"/>
          <p:cNvPicPr>
            <a:picLocks noChangeAspect="1"/>
          </p:cNvPicPr>
          <p:nvPr/>
        </p:nvPicPr>
        <p:blipFill>
          <a:blip r:embed="rId4"/>
          <a:stretch>
            <a:fillRect/>
          </a:stretch>
        </p:blipFill>
        <p:spPr>
          <a:xfrm>
            <a:off x="3208100" y="543134"/>
            <a:ext cx="3895725" cy="4857750"/>
          </a:xfrm>
          <a:prstGeom prst="rect">
            <a:avLst/>
          </a:prstGeom>
        </p:spPr>
      </p:pic>
      <p:pic>
        <p:nvPicPr>
          <p:cNvPr id="12" name="Picture 11"/>
          <p:cNvPicPr>
            <a:picLocks noChangeAspect="1"/>
          </p:cNvPicPr>
          <p:nvPr/>
        </p:nvPicPr>
        <p:blipFill>
          <a:blip r:embed="rId5"/>
          <a:stretch>
            <a:fillRect/>
          </a:stretch>
        </p:blipFill>
        <p:spPr>
          <a:xfrm>
            <a:off x="7409649" y="543134"/>
            <a:ext cx="3371850" cy="3524250"/>
          </a:xfrm>
          <a:prstGeom prst="rect">
            <a:avLst/>
          </a:prstGeom>
        </p:spPr>
      </p:pic>
    </p:spTree>
    <p:extLst>
      <p:ext uri="{BB962C8B-B14F-4D97-AF65-F5344CB8AC3E}">
        <p14:creationId xmlns:p14="http://schemas.microsoft.com/office/powerpoint/2010/main" val="685112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Web APIs</a:t>
            </a:r>
            <a:br>
              <a:rPr lang="en-CA" sz="3100" dirty="0" smtClean="0"/>
            </a:br>
            <a:r>
              <a:rPr lang="en-CA" sz="3100" dirty="0" smtClean="0"/>
              <a:t/>
            </a:r>
            <a:br>
              <a:rPr lang="en-CA" sz="3100" dirty="0" smtClean="0"/>
            </a:br>
            <a:r>
              <a:rPr lang="en-CA" sz="2000" dirty="0" smtClean="0">
                <a:solidFill>
                  <a:prstClr val="black"/>
                </a:solidFill>
              </a:rPr>
              <a:t>This demo accesses an external web service (in JSON, top) and displays a notification when it exceeds a set price.</a:t>
            </a:r>
            <a:br>
              <a:rPr lang="en-CA" sz="2000" dirty="0" smtClean="0">
                <a:solidFill>
                  <a:prstClr val="black"/>
                </a:solidFill>
              </a:rPr>
            </a:br>
            <a:r>
              <a:rPr lang="en-CA" sz="2000" dirty="0">
                <a:solidFill>
                  <a:prstClr val="black"/>
                </a:solidFill>
              </a:rPr>
              <a:t/>
            </a:r>
            <a:br>
              <a:rPr lang="en-CA" sz="2000" dirty="0">
                <a:solidFill>
                  <a:prstClr val="black"/>
                </a:solidFill>
              </a:rPr>
            </a:br>
            <a:r>
              <a:rPr lang="en-CA" sz="2000" dirty="0" smtClean="0">
                <a:solidFill>
                  <a:prstClr val="black"/>
                </a:solidFill>
              </a:rPr>
              <a:t>Good course from </a:t>
            </a:r>
            <a:r>
              <a:rPr lang="en-CA" sz="2000" dirty="0" err="1" smtClean="0">
                <a:solidFill>
                  <a:prstClr val="black"/>
                </a:solidFill>
              </a:rPr>
              <a:t>Coursetro</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7745069" cy="369332"/>
          </a:xfrm>
          <a:prstGeom prst="rect">
            <a:avLst/>
          </a:prstGeom>
        </p:spPr>
        <p:txBody>
          <a:bodyPr wrap="none">
            <a:spAutoFit/>
          </a:bodyPr>
          <a:lstStyle/>
          <a:p>
            <a:r>
              <a:rPr lang="en-CA" dirty="0">
                <a:hlinkClick r:id="rId2"/>
              </a:rPr>
              <a:t>https://</a:t>
            </a:r>
            <a:r>
              <a:rPr lang="en-CA" dirty="0" smtClean="0">
                <a:hlinkClick r:id="rId2"/>
              </a:rPr>
              <a:t>coursetro.com/courses/22/Creating-Desktop-Apps-with-Electron-Tutorial</a:t>
            </a:r>
            <a:r>
              <a:rPr lang="en-CA" dirty="0" smtClean="0"/>
              <a:t> </a:t>
            </a:r>
            <a:endParaRPr lang="en-CA" dirty="0"/>
          </a:p>
        </p:txBody>
      </p:sp>
      <p:sp>
        <p:nvSpPr>
          <p:cNvPr id="9" name="Rectangle 8"/>
          <p:cNvSpPr/>
          <p:nvPr/>
        </p:nvSpPr>
        <p:spPr>
          <a:xfrm>
            <a:off x="838200" y="5400884"/>
            <a:ext cx="2107928" cy="646331"/>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Users\downess\CodeProjects\Electron\crypto-app</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6" name="Picture 5"/>
          <p:cNvPicPr>
            <a:picLocks noChangeAspect="1"/>
          </p:cNvPicPr>
          <p:nvPr/>
        </p:nvPicPr>
        <p:blipFill>
          <a:blip r:embed="rId4"/>
          <a:stretch>
            <a:fillRect/>
          </a:stretch>
        </p:blipFill>
        <p:spPr>
          <a:xfrm>
            <a:off x="3224880" y="550536"/>
            <a:ext cx="1657350" cy="885825"/>
          </a:xfrm>
          <a:prstGeom prst="rect">
            <a:avLst/>
          </a:prstGeom>
        </p:spPr>
      </p:pic>
      <p:pic>
        <p:nvPicPr>
          <p:cNvPr id="8" name="Picture 7"/>
          <p:cNvPicPr>
            <a:picLocks noChangeAspect="1"/>
          </p:cNvPicPr>
          <p:nvPr/>
        </p:nvPicPr>
        <p:blipFill>
          <a:blip r:embed="rId5"/>
          <a:stretch>
            <a:fillRect/>
          </a:stretch>
        </p:blipFill>
        <p:spPr>
          <a:xfrm>
            <a:off x="3224879" y="1621771"/>
            <a:ext cx="7794509" cy="1890549"/>
          </a:xfrm>
          <a:prstGeom prst="rect">
            <a:avLst/>
          </a:prstGeom>
        </p:spPr>
      </p:pic>
      <p:pic>
        <p:nvPicPr>
          <p:cNvPr id="10" name="Picture 9"/>
          <p:cNvPicPr>
            <a:picLocks noChangeAspect="1"/>
          </p:cNvPicPr>
          <p:nvPr/>
        </p:nvPicPr>
        <p:blipFill>
          <a:blip r:embed="rId6"/>
          <a:stretch>
            <a:fillRect/>
          </a:stretch>
        </p:blipFill>
        <p:spPr>
          <a:xfrm>
            <a:off x="4982198" y="3547769"/>
            <a:ext cx="4913698" cy="2292661"/>
          </a:xfrm>
          <a:prstGeom prst="rect">
            <a:avLst/>
          </a:prstGeom>
        </p:spPr>
      </p:pic>
    </p:spTree>
    <p:extLst>
      <p:ext uri="{BB962C8B-B14F-4D97-AF65-F5344CB8AC3E}">
        <p14:creationId xmlns:p14="http://schemas.microsoft.com/office/powerpoint/2010/main" val="21387189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Bookshelf</a:t>
            </a:r>
            <a:r>
              <a:rPr lang="en-CA" sz="3100" dirty="0" smtClean="0"/>
              <a:t/>
            </a:r>
            <a:br>
              <a:rPr lang="en-CA" sz="3100" dirty="0" smtClean="0"/>
            </a:br>
            <a:r>
              <a:rPr lang="en-CA" sz="3100" dirty="0" smtClean="0"/>
              <a:t/>
            </a:r>
            <a:br>
              <a:rPr lang="en-CA" sz="3100" dirty="0" smtClean="0"/>
            </a:br>
            <a:r>
              <a:rPr lang="en-CA" sz="2000" dirty="0" smtClean="0">
                <a:solidFill>
                  <a:prstClr val="black"/>
                </a:solidFill>
              </a:rPr>
              <a:t>Access and view PDF and other documents from a repository. Also has cloud sync, chat, annotations.</a:t>
            </a:r>
            <a:br>
              <a:rPr lang="en-CA" sz="2000" dirty="0" smtClean="0">
                <a:solidFill>
                  <a:prstClr val="black"/>
                </a:solidFill>
              </a:rPr>
            </a:br>
            <a:r>
              <a:rPr lang="en-CA" sz="2000" dirty="0">
                <a:solidFill>
                  <a:prstClr val="black"/>
                </a:solidFill>
              </a:rPr>
              <a:t/>
            </a:r>
            <a:br>
              <a:rPr lang="en-CA" sz="2000" dirty="0">
                <a:solidFill>
                  <a:prstClr val="black"/>
                </a:solidFill>
              </a:rPr>
            </a:br>
            <a:r>
              <a:rPr lang="en-CA" sz="2000" dirty="0" smtClean="0">
                <a:solidFill>
                  <a:prstClr val="black"/>
                </a:solidFill>
              </a:rPr>
              <a:t>Frontend uses a </a:t>
            </a:r>
            <a:r>
              <a:rPr lang="en-CA" sz="2000" dirty="0" err="1" smtClean="0">
                <a:solidFill>
                  <a:prstClr val="black"/>
                </a:solidFill>
              </a:rPr>
              <a:t>Vue</a:t>
            </a:r>
            <a:r>
              <a:rPr lang="en-CA" sz="2000" dirty="0" smtClean="0">
                <a:solidFill>
                  <a:prstClr val="black"/>
                </a:solidFill>
              </a:rPr>
              <a:t> framework.</a:t>
            </a:r>
            <a:r>
              <a:rPr lang="en-CA" sz="2000" dirty="0" smtClean="0">
                <a:solidFill>
                  <a:prstClr val="black"/>
                </a:solidFill>
              </a:rPr>
              <a:t> </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4703211" cy="369332"/>
          </a:xfrm>
          <a:prstGeom prst="rect">
            <a:avLst/>
          </a:prstGeom>
        </p:spPr>
        <p:txBody>
          <a:bodyPr wrap="none">
            <a:spAutoFit/>
          </a:bodyPr>
          <a:lstStyle/>
          <a:p>
            <a:r>
              <a:rPr lang="en-CA" dirty="0">
                <a:hlinkClick r:id="rId2"/>
              </a:rPr>
              <a:t>https://</a:t>
            </a:r>
            <a:r>
              <a:rPr lang="en-CA" dirty="0" smtClean="0">
                <a:hlinkClick r:id="rId2"/>
              </a:rPr>
              <a:t>github.com/burtonator/polar-bookshelf</a:t>
            </a:r>
            <a:r>
              <a:rPr lang="en-CA" dirty="0" smtClean="0"/>
              <a:t> </a:t>
            </a:r>
            <a:endParaRPr lang="en-CA" dirty="0"/>
          </a:p>
        </p:txBody>
      </p:sp>
      <p:sp>
        <p:nvSpPr>
          <p:cNvPr id="9" name="Rectangle 8"/>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Users\downess\CodeProjects\ElectronProjects\polar-bookshelf</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12" name="Picture 11"/>
          <p:cNvPicPr>
            <a:picLocks noChangeAspect="1"/>
          </p:cNvPicPr>
          <p:nvPr/>
        </p:nvPicPr>
        <p:blipFill>
          <a:blip r:embed="rId4"/>
          <a:stretch>
            <a:fillRect/>
          </a:stretch>
        </p:blipFill>
        <p:spPr>
          <a:xfrm>
            <a:off x="3290742" y="558648"/>
            <a:ext cx="6210306" cy="5424792"/>
          </a:xfrm>
          <a:prstGeom prst="rect">
            <a:avLst/>
          </a:prstGeom>
        </p:spPr>
      </p:pic>
    </p:spTree>
    <p:extLst>
      <p:ext uri="{BB962C8B-B14F-4D97-AF65-F5344CB8AC3E}">
        <p14:creationId xmlns:p14="http://schemas.microsoft.com/office/powerpoint/2010/main" val="1540921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err="1" smtClean="0"/>
              <a:t>Udemy</a:t>
            </a:r>
            <a:r>
              <a:rPr lang="en-CA" sz="3100" dirty="0" smtClean="0"/>
              <a:t> DL</a:t>
            </a:r>
            <a:br>
              <a:rPr lang="en-CA" sz="3100" dirty="0" smtClean="0"/>
            </a:br>
            <a:r>
              <a:rPr lang="en-CA" sz="3100" dirty="0" smtClean="0"/>
              <a:t/>
            </a:r>
            <a:br>
              <a:rPr lang="en-CA" sz="3100" dirty="0" smtClean="0"/>
            </a:br>
            <a:r>
              <a:rPr lang="en-CA" sz="2000" dirty="0" smtClean="0">
                <a:solidFill>
                  <a:prstClr val="black"/>
                </a:solidFill>
              </a:rPr>
              <a:t>Downloads </a:t>
            </a:r>
            <a:r>
              <a:rPr lang="en-CA" sz="2000" dirty="0" err="1" smtClean="0">
                <a:solidFill>
                  <a:prstClr val="black"/>
                </a:solidFill>
              </a:rPr>
              <a:t>Udemy</a:t>
            </a:r>
            <a:r>
              <a:rPr lang="en-CA" sz="2000" dirty="0" smtClean="0">
                <a:solidFill>
                  <a:prstClr val="black"/>
                </a:solidFill>
              </a:rPr>
              <a:t> courses for offline viewing on one’s own computer.</a:t>
            </a:r>
            <a:br>
              <a:rPr lang="en-CA" sz="2000" dirty="0" smtClean="0">
                <a:solidFill>
                  <a:prstClr val="black"/>
                </a:solidFill>
              </a:rPr>
            </a:br>
            <a:r>
              <a:rPr lang="en-CA" sz="2000" dirty="0">
                <a:solidFill>
                  <a:prstClr val="black"/>
                </a:solidFill>
              </a:rPr>
              <a:t/>
            </a:r>
            <a:br>
              <a:rPr lang="en-CA" sz="2000" dirty="0">
                <a:solidFill>
                  <a:prstClr val="black"/>
                </a:solidFill>
              </a:rPr>
            </a:br>
            <a:r>
              <a:rPr lang="en-CA" sz="2000" dirty="0" smtClean="0">
                <a:solidFill>
                  <a:prstClr val="black"/>
                </a:solidFill>
              </a:rPr>
              <a:t>Uses </a:t>
            </a:r>
            <a:r>
              <a:rPr lang="en-CA" sz="2000" dirty="0" err="1" smtClean="0">
                <a:solidFill>
                  <a:prstClr val="black"/>
                </a:solidFill>
              </a:rPr>
              <a:t>Udemy</a:t>
            </a:r>
            <a:r>
              <a:rPr lang="en-CA" sz="2000" dirty="0" smtClean="0">
                <a:solidFill>
                  <a:prstClr val="black"/>
                </a:solidFill>
              </a:rPr>
              <a:t> login credentials to access purchased courses.</a:t>
            </a:r>
            <a:endParaRPr lang="en-CA" sz="2200" dirty="0"/>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4372415" cy="369332"/>
          </a:xfrm>
          <a:prstGeom prst="rect">
            <a:avLst/>
          </a:prstGeom>
        </p:spPr>
        <p:txBody>
          <a:bodyPr wrap="none">
            <a:spAutoFit/>
          </a:bodyPr>
          <a:lstStyle/>
          <a:p>
            <a:r>
              <a:rPr lang="en-CA" dirty="0">
                <a:hlinkClick r:id="rId2"/>
              </a:rPr>
              <a:t>https://</a:t>
            </a:r>
            <a:r>
              <a:rPr lang="en-CA" dirty="0" smtClean="0">
                <a:hlinkClick r:id="rId2"/>
              </a:rPr>
              <a:t>github.com/riazXrazor/udemy-dl-gui</a:t>
            </a:r>
            <a:r>
              <a:rPr lang="en-CA" dirty="0" smtClean="0"/>
              <a:t> </a:t>
            </a:r>
            <a:endParaRPr lang="en-CA" dirty="0"/>
          </a:p>
        </p:txBody>
      </p:sp>
      <p:sp>
        <p:nvSpPr>
          <p:cNvPr id="9" name="Rectangle 8"/>
          <p:cNvSpPr/>
          <p:nvPr/>
        </p:nvSpPr>
        <p:spPr>
          <a:xfrm>
            <a:off x="838200" y="5400884"/>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3" action="ppaction://program"/>
              </a:rPr>
              <a:t>C:\</a:t>
            </a:r>
            <a:r>
              <a:rPr lang="en-CA" sz="1200" dirty="0" smtClean="0">
                <a:solidFill>
                  <a:schemeClr val="accent6">
                    <a:lumMod val="75000"/>
                  </a:schemeClr>
                </a:solidFill>
                <a:hlinkClick r:id="rId3" action="ppaction://program"/>
              </a:rPr>
              <a:t>Users\downess\CodeProjects\ElectronProjects\udemy-dl-gui</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5" name="Picture 4"/>
          <p:cNvPicPr>
            <a:picLocks noChangeAspect="1"/>
          </p:cNvPicPr>
          <p:nvPr/>
        </p:nvPicPr>
        <p:blipFill>
          <a:blip r:embed="rId4"/>
          <a:stretch>
            <a:fillRect/>
          </a:stretch>
        </p:blipFill>
        <p:spPr>
          <a:xfrm>
            <a:off x="3187982" y="691593"/>
            <a:ext cx="3955546" cy="5158902"/>
          </a:xfrm>
          <a:prstGeom prst="rect">
            <a:avLst/>
          </a:prstGeom>
        </p:spPr>
      </p:pic>
      <p:pic>
        <p:nvPicPr>
          <p:cNvPr id="6" name="Picture 5"/>
          <p:cNvPicPr>
            <a:picLocks noChangeAspect="1"/>
          </p:cNvPicPr>
          <p:nvPr/>
        </p:nvPicPr>
        <p:blipFill>
          <a:blip r:embed="rId5"/>
          <a:stretch>
            <a:fillRect/>
          </a:stretch>
        </p:blipFill>
        <p:spPr>
          <a:xfrm>
            <a:off x="7317005" y="691593"/>
            <a:ext cx="3717138" cy="4555787"/>
          </a:xfrm>
          <a:prstGeom prst="rect">
            <a:avLst/>
          </a:prstGeom>
        </p:spPr>
      </p:pic>
      <p:pic>
        <p:nvPicPr>
          <p:cNvPr id="7" name="Picture 6"/>
          <p:cNvPicPr>
            <a:picLocks noChangeAspect="1"/>
          </p:cNvPicPr>
          <p:nvPr/>
        </p:nvPicPr>
        <p:blipFill>
          <a:blip r:embed="rId6"/>
          <a:stretch>
            <a:fillRect/>
          </a:stretch>
        </p:blipFill>
        <p:spPr>
          <a:xfrm>
            <a:off x="8801825" y="4120983"/>
            <a:ext cx="2405795" cy="1729512"/>
          </a:xfrm>
          <a:prstGeom prst="rect">
            <a:avLst/>
          </a:prstGeom>
        </p:spPr>
      </p:pic>
    </p:spTree>
    <p:extLst>
      <p:ext uri="{BB962C8B-B14F-4D97-AF65-F5344CB8AC3E}">
        <p14:creationId xmlns:p14="http://schemas.microsoft.com/office/powerpoint/2010/main" val="37309775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100" dirty="0" smtClean="0"/>
              <a:t>Zap</a:t>
            </a:r>
            <a:r>
              <a:rPr lang="en-CA" sz="3100" dirty="0" smtClean="0"/>
              <a:t/>
            </a:r>
            <a:br>
              <a:rPr lang="en-CA" sz="3100" dirty="0" smtClean="0"/>
            </a:br>
            <a:r>
              <a:rPr lang="en-CA" sz="3100" dirty="0" smtClean="0"/>
              <a:t/>
            </a:r>
            <a:br>
              <a:rPr lang="en-CA" sz="3100" dirty="0" smtClean="0"/>
            </a:br>
            <a:r>
              <a:rPr lang="en-CA" sz="2000" dirty="0" smtClean="0">
                <a:solidFill>
                  <a:prstClr val="black"/>
                </a:solidFill>
              </a:rPr>
              <a:t>Client that connects to the Bitcoin Lightning Network (BLN) or the </a:t>
            </a:r>
            <a:r>
              <a:rPr lang="en-CA" sz="2000" dirty="0" err="1" smtClean="0">
                <a:solidFill>
                  <a:prstClr val="black"/>
                </a:solidFill>
              </a:rPr>
              <a:t>testnet</a:t>
            </a:r>
            <a:r>
              <a:rPr lang="en-CA" sz="2000" dirty="0" smtClean="0">
                <a:solidFill>
                  <a:prstClr val="black"/>
                </a:solidFill>
              </a:rPr>
              <a:t> version of the bitcoin network (</a:t>
            </a:r>
            <a:r>
              <a:rPr lang="en-CA" sz="2000" dirty="0" err="1" smtClean="0">
                <a:solidFill>
                  <a:prstClr val="black"/>
                </a:solidFill>
              </a:rPr>
              <a:t>tBTC</a:t>
            </a:r>
            <a:r>
              <a:rPr lang="en-CA" sz="2000" dirty="0" smtClean="0">
                <a:solidFill>
                  <a:prstClr val="black"/>
                </a:solidFill>
              </a:rPr>
              <a:t>).</a:t>
            </a:r>
            <a:br>
              <a:rPr lang="en-CA" sz="2000" dirty="0" smtClean="0">
                <a:solidFill>
                  <a:prstClr val="black"/>
                </a:solidFill>
              </a:rPr>
            </a:br>
            <a:r>
              <a:rPr lang="en-CA" sz="2000" dirty="0" smtClean="0">
                <a:solidFill>
                  <a:prstClr val="black"/>
                </a:solidFill>
              </a:rPr>
              <a:t>Runs on top of Lightning Network Daemon (</a:t>
            </a:r>
            <a:r>
              <a:rPr lang="en-CA" sz="2000" dirty="0" smtClean="0">
                <a:solidFill>
                  <a:prstClr val="black"/>
                </a:solidFill>
                <a:hlinkClick r:id="rId2"/>
              </a:rPr>
              <a:t>LDN</a:t>
            </a:r>
            <a:r>
              <a:rPr lang="en-CA" sz="2000" dirty="0" smtClean="0">
                <a:solidFill>
                  <a:prstClr val="black"/>
                </a:solidFill>
              </a:rPr>
              <a:t>) and uses </a:t>
            </a:r>
            <a:r>
              <a:rPr lang="en-CA" sz="2000" dirty="0" smtClean="0">
                <a:solidFill>
                  <a:prstClr val="black"/>
                </a:solidFill>
                <a:hlinkClick r:id="rId3"/>
              </a:rPr>
              <a:t>Autopilot</a:t>
            </a:r>
            <a:r>
              <a:rPr lang="en-CA" sz="2000" dirty="0" smtClean="0">
                <a:solidFill>
                  <a:prstClr val="black"/>
                </a:solidFill>
              </a:rPr>
              <a:t>.</a:t>
            </a:r>
            <a:r>
              <a:rPr lang="en-CA" sz="2000" dirty="0" smtClean="0">
                <a:solidFill>
                  <a:prstClr val="black"/>
                </a:solidFill>
              </a:rPr>
              <a:t/>
            </a:r>
            <a:br>
              <a:rPr lang="en-CA" sz="2000" dirty="0" smtClean="0">
                <a:solidFill>
                  <a:prstClr val="black"/>
                </a:solidFill>
              </a:rPr>
            </a:br>
            <a:endParaRPr lang="en-CA" sz="2000" dirty="0" smtClean="0">
              <a:solidFill>
                <a:prstClr val="black"/>
              </a:solidFill>
            </a:endParaRPr>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6373604" cy="646331"/>
          </a:xfrm>
          <a:prstGeom prst="rect">
            <a:avLst/>
          </a:prstGeom>
        </p:spPr>
        <p:txBody>
          <a:bodyPr wrap="none">
            <a:spAutoFit/>
          </a:bodyPr>
          <a:lstStyle/>
          <a:p>
            <a:r>
              <a:rPr lang="en-CA" dirty="0">
                <a:hlinkClick r:id="rId4"/>
              </a:rPr>
              <a:t>https://</a:t>
            </a:r>
            <a:r>
              <a:rPr lang="en-CA" dirty="0" smtClean="0">
                <a:hlinkClick r:id="rId4"/>
              </a:rPr>
              <a:t>github.com/LN-Zap/zap-desktop</a:t>
            </a:r>
            <a:endParaRPr lang="en-CA" dirty="0" smtClean="0"/>
          </a:p>
          <a:p>
            <a:r>
              <a:rPr lang="en-CA" dirty="0">
                <a:hlinkClick r:id="rId5"/>
              </a:rPr>
              <a:t>https://</a:t>
            </a:r>
            <a:r>
              <a:rPr lang="en-CA" dirty="0" smtClean="0">
                <a:hlinkClick r:id="rId5"/>
              </a:rPr>
              <a:t>ln-zap.github.io/zap-tutorials/zap-desktop-getting-started</a:t>
            </a:r>
            <a:r>
              <a:rPr lang="en-CA" dirty="0" smtClean="0"/>
              <a:t>  </a:t>
            </a:r>
            <a:endParaRPr lang="en-CA" dirty="0"/>
          </a:p>
        </p:txBody>
      </p:sp>
      <p:sp>
        <p:nvSpPr>
          <p:cNvPr id="9" name="Rectangle 8"/>
          <p:cNvSpPr/>
          <p:nvPr/>
        </p:nvSpPr>
        <p:spPr>
          <a:xfrm>
            <a:off x="877250" y="5689142"/>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6" action="ppaction://program"/>
              </a:rPr>
              <a:t>C:\</a:t>
            </a:r>
            <a:r>
              <a:rPr lang="en-CA" sz="1200" dirty="0" smtClean="0">
                <a:solidFill>
                  <a:schemeClr val="accent6">
                    <a:lumMod val="75000"/>
                  </a:schemeClr>
                </a:solidFill>
                <a:hlinkClick r:id="rId6" action="ppaction://program"/>
              </a:rPr>
              <a:t>Users\downess\CodeProjects\ElectronProjects\zap-desktop</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5" name="Picture 4"/>
          <p:cNvPicPr>
            <a:picLocks noChangeAspect="1"/>
          </p:cNvPicPr>
          <p:nvPr/>
        </p:nvPicPr>
        <p:blipFill>
          <a:blip r:embed="rId7"/>
          <a:stretch>
            <a:fillRect/>
          </a:stretch>
        </p:blipFill>
        <p:spPr>
          <a:xfrm>
            <a:off x="3733174" y="365124"/>
            <a:ext cx="5010065" cy="3531140"/>
          </a:xfrm>
          <a:prstGeom prst="rect">
            <a:avLst/>
          </a:prstGeom>
        </p:spPr>
      </p:pic>
      <p:pic>
        <p:nvPicPr>
          <p:cNvPr id="11" name="Picture 10"/>
          <p:cNvPicPr>
            <a:picLocks noChangeAspect="1"/>
          </p:cNvPicPr>
          <p:nvPr/>
        </p:nvPicPr>
        <p:blipFill>
          <a:blip r:embed="rId8"/>
          <a:stretch>
            <a:fillRect/>
          </a:stretch>
        </p:blipFill>
        <p:spPr>
          <a:xfrm>
            <a:off x="6452681" y="1420752"/>
            <a:ext cx="4805780" cy="3386251"/>
          </a:xfrm>
          <a:prstGeom prst="rect">
            <a:avLst/>
          </a:prstGeom>
        </p:spPr>
      </p:pic>
      <p:pic>
        <p:nvPicPr>
          <p:cNvPr id="7" name="Picture 6"/>
          <p:cNvPicPr>
            <a:picLocks noChangeAspect="1"/>
          </p:cNvPicPr>
          <p:nvPr/>
        </p:nvPicPr>
        <p:blipFill>
          <a:blip r:embed="rId9"/>
          <a:stretch>
            <a:fillRect/>
          </a:stretch>
        </p:blipFill>
        <p:spPr>
          <a:xfrm>
            <a:off x="4328167" y="3146445"/>
            <a:ext cx="4079481" cy="2885872"/>
          </a:xfrm>
          <a:prstGeom prst="rect">
            <a:avLst/>
          </a:prstGeom>
        </p:spPr>
      </p:pic>
    </p:spTree>
    <p:extLst>
      <p:ext uri="{BB962C8B-B14F-4D97-AF65-F5344CB8AC3E}">
        <p14:creationId xmlns:p14="http://schemas.microsoft.com/office/powerpoint/2010/main" val="1243486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811838"/>
          </a:xfrm>
        </p:spPr>
        <p:txBody>
          <a:bodyPr anchor="t">
            <a:normAutofit/>
          </a:bodyPr>
          <a:lstStyle/>
          <a:p>
            <a:r>
              <a:rPr lang="en-CA" sz="3600" dirty="0" smtClean="0">
                <a:solidFill>
                  <a:schemeClr val="accent6">
                    <a:lumMod val="75000"/>
                  </a:schemeClr>
                </a:solidFill>
              </a:rPr>
              <a:t>Core Concepts</a:t>
            </a:r>
            <a:br>
              <a:rPr lang="en-CA" sz="3600" dirty="0" smtClean="0">
                <a:solidFill>
                  <a:schemeClr val="accent6">
                    <a:lumMod val="75000"/>
                  </a:schemeClr>
                </a:solidFill>
              </a:rPr>
            </a:br>
            <a:r>
              <a:rPr lang="en-CA" sz="3600" dirty="0"/>
              <a:t/>
            </a:r>
            <a:br>
              <a:rPr lang="en-CA" sz="3600" dirty="0"/>
            </a:br>
            <a:r>
              <a:rPr lang="en-CA" sz="3600" dirty="0" smtClean="0"/>
              <a:t>Files and Folders</a:t>
            </a:r>
            <a:br>
              <a:rPr lang="en-CA" sz="3600" dirty="0" smtClean="0"/>
            </a:br>
            <a:r>
              <a:rPr lang="en-CA" sz="3600" dirty="0"/>
              <a:t/>
            </a:r>
            <a:br>
              <a:rPr lang="en-CA" sz="3600" dirty="0"/>
            </a:br>
            <a:r>
              <a:rPr lang="en-CA" sz="2000" dirty="0" smtClean="0"/>
              <a:t>Like (say) Windows Explorer (pictured here)</a:t>
            </a:r>
            <a:endParaRPr lang="en-CA" sz="2000" dirty="0"/>
          </a:p>
        </p:txBody>
      </p:sp>
      <p:pic>
        <p:nvPicPr>
          <p:cNvPr id="5" name="Content Placeholder 4"/>
          <p:cNvPicPr>
            <a:picLocks noGrp="1" noChangeAspect="1"/>
          </p:cNvPicPr>
          <p:nvPr>
            <p:ph idx="1"/>
          </p:nvPr>
        </p:nvPicPr>
        <p:blipFill>
          <a:blip r:embed="rId2"/>
          <a:stretch>
            <a:fillRect/>
          </a:stretch>
        </p:blipFill>
        <p:spPr>
          <a:xfrm>
            <a:off x="2994025" y="371846"/>
            <a:ext cx="8359775" cy="5798396"/>
          </a:xfrm>
          <a:prstGeom prst="rect">
            <a:avLst/>
          </a:prstGeom>
        </p:spPr>
      </p:pic>
    </p:spTree>
    <p:extLst>
      <p:ext uri="{BB962C8B-B14F-4D97-AF65-F5344CB8AC3E}">
        <p14:creationId xmlns:p14="http://schemas.microsoft.com/office/powerpoint/2010/main" val="2965169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Electron</a:t>
            </a:r>
            <a:br>
              <a:rPr lang="en-CA" sz="3600" dirty="0" smtClean="0">
                <a:solidFill>
                  <a:schemeClr val="accent6">
                    <a:lumMod val="75000"/>
                  </a:schemeClr>
                </a:solidFill>
              </a:rPr>
            </a:br>
            <a:r>
              <a:rPr lang="en-CA" sz="3600" dirty="0" smtClean="0"/>
              <a:t/>
            </a:r>
            <a:br>
              <a:rPr lang="en-CA" sz="3600" dirty="0" smtClean="0"/>
            </a:br>
            <a:r>
              <a:rPr lang="en-CA" sz="3200" dirty="0" smtClean="0"/>
              <a:t>Testing Zap</a:t>
            </a:r>
            <a:r>
              <a:rPr lang="en-CA" sz="3100" dirty="0" smtClean="0"/>
              <a:t/>
            </a:r>
            <a:br>
              <a:rPr lang="en-CA" sz="3100" dirty="0" smtClean="0"/>
            </a:br>
            <a:r>
              <a:rPr lang="en-CA" sz="3100" dirty="0" smtClean="0"/>
              <a:t/>
            </a:r>
            <a:br>
              <a:rPr lang="en-CA" sz="3100" dirty="0" smtClean="0"/>
            </a:br>
            <a:r>
              <a:rPr lang="en-CA" sz="2000" dirty="0" smtClean="0">
                <a:solidFill>
                  <a:prstClr val="black"/>
                </a:solidFill>
              </a:rPr>
              <a:t>I put </a:t>
            </a:r>
            <a:r>
              <a:rPr lang="en-CA" sz="2000" dirty="0" err="1" smtClean="0">
                <a:solidFill>
                  <a:prstClr val="black"/>
                </a:solidFill>
              </a:rPr>
              <a:t>tBTC</a:t>
            </a:r>
            <a:r>
              <a:rPr lang="en-CA" sz="2000" dirty="0" smtClean="0">
                <a:solidFill>
                  <a:prstClr val="black"/>
                </a:solidFill>
              </a:rPr>
              <a:t> into my wallet using a ‘</a:t>
            </a:r>
            <a:r>
              <a:rPr lang="en-CA" sz="2000" dirty="0" smtClean="0">
                <a:solidFill>
                  <a:prstClr val="black"/>
                </a:solidFill>
                <a:hlinkClick r:id="rId2"/>
              </a:rPr>
              <a:t>faucet</a:t>
            </a:r>
            <a:r>
              <a:rPr lang="en-CA" sz="2000" dirty="0" smtClean="0">
                <a:solidFill>
                  <a:prstClr val="black"/>
                </a:solidFill>
              </a:rPr>
              <a:t>’ and then </a:t>
            </a:r>
            <a:r>
              <a:rPr lang="en-CA" sz="2000" dirty="0" smtClean="0">
                <a:solidFill>
                  <a:prstClr val="black"/>
                </a:solidFill>
                <a:hlinkClick r:id="rId3"/>
              </a:rPr>
              <a:t>monitored</a:t>
            </a:r>
            <a:r>
              <a:rPr lang="en-CA" sz="2000" dirty="0" smtClean="0">
                <a:solidFill>
                  <a:prstClr val="black"/>
                </a:solidFill>
              </a:rPr>
              <a:t> the transaction. </a:t>
            </a:r>
            <a:br>
              <a:rPr lang="en-CA" sz="2000" dirty="0" smtClean="0">
                <a:solidFill>
                  <a:prstClr val="black"/>
                </a:solidFill>
              </a:rPr>
            </a:br>
            <a:r>
              <a:rPr lang="en-CA" sz="2000" dirty="0">
                <a:solidFill>
                  <a:prstClr val="black"/>
                </a:solidFill>
              </a:rPr>
              <a:t/>
            </a:r>
            <a:br>
              <a:rPr lang="en-CA" sz="2000" dirty="0">
                <a:solidFill>
                  <a:prstClr val="black"/>
                </a:solidFill>
              </a:rPr>
            </a:br>
            <a:r>
              <a:rPr lang="en-CA" sz="2000" dirty="0" smtClean="0">
                <a:solidFill>
                  <a:prstClr val="black"/>
                </a:solidFill>
              </a:rPr>
              <a:t>Then connect with peers on the network, create a ‘channel’ with </a:t>
            </a:r>
            <a:r>
              <a:rPr lang="en-CA" sz="2000" dirty="0" err="1" smtClean="0">
                <a:solidFill>
                  <a:prstClr val="black"/>
                </a:solidFill>
              </a:rPr>
              <a:t>tBTC</a:t>
            </a:r>
            <a:r>
              <a:rPr lang="en-CA" sz="2000" dirty="0" smtClean="0">
                <a:solidFill>
                  <a:prstClr val="black"/>
                </a:solidFill>
              </a:rPr>
              <a:t>, then ‘pay’ to (</a:t>
            </a:r>
            <a:r>
              <a:rPr lang="en-CA" sz="2000" dirty="0" err="1" smtClean="0">
                <a:solidFill>
                  <a:prstClr val="black"/>
                </a:solidFill>
              </a:rPr>
              <a:t>eg</a:t>
            </a:r>
            <a:r>
              <a:rPr lang="en-CA" sz="2000" dirty="0" smtClean="0">
                <a:solidFill>
                  <a:prstClr val="black"/>
                </a:solidFill>
              </a:rPr>
              <a:t>) read article. </a:t>
            </a:r>
            <a:r>
              <a:rPr lang="en-CA" sz="2000" dirty="0" smtClean="0">
                <a:solidFill>
                  <a:prstClr val="black"/>
                </a:solidFill>
              </a:rPr>
              <a:t/>
            </a:r>
            <a:br>
              <a:rPr lang="en-CA" sz="2000" dirty="0" smtClean="0">
                <a:solidFill>
                  <a:prstClr val="black"/>
                </a:solidFill>
              </a:rPr>
            </a:br>
            <a:endParaRPr lang="en-CA" sz="2000" dirty="0" smtClean="0">
              <a:solidFill>
                <a:prstClr val="black"/>
              </a:solidFill>
            </a:endParaRPr>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7972054" cy="646331"/>
          </a:xfrm>
          <a:prstGeom prst="rect">
            <a:avLst/>
          </a:prstGeom>
        </p:spPr>
        <p:txBody>
          <a:bodyPr wrap="none">
            <a:spAutoFit/>
          </a:bodyPr>
          <a:lstStyle/>
          <a:p>
            <a:r>
              <a:rPr lang="en-CA" dirty="0">
                <a:hlinkClick r:id="rId4"/>
              </a:rPr>
              <a:t>https://</a:t>
            </a:r>
            <a:r>
              <a:rPr lang="en-CA" dirty="0" smtClean="0">
                <a:hlinkClick r:id="rId4"/>
              </a:rPr>
              <a:t>www.youtube.com/playlist?list=PLMj6UA3-f3cRfKmG1xRm3j0KBRCvbX4vW</a:t>
            </a:r>
            <a:endParaRPr lang="en-CA" dirty="0" smtClean="0"/>
          </a:p>
          <a:p>
            <a:r>
              <a:rPr lang="en-CA" dirty="0">
                <a:hlinkClick r:id="rId5"/>
              </a:rPr>
              <a:t>https://testnet.yalls.org</a:t>
            </a:r>
            <a:r>
              <a:rPr lang="en-CA" dirty="0" smtClean="0">
                <a:hlinkClick r:id="rId5"/>
              </a:rPr>
              <a:t>/</a:t>
            </a:r>
            <a:r>
              <a:rPr lang="en-CA" dirty="0" smtClean="0"/>
              <a:t>  </a:t>
            </a:r>
            <a:endParaRPr lang="en-CA" dirty="0"/>
          </a:p>
        </p:txBody>
      </p:sp>
      <p:sp>
        <p:nvSpPr>
          <p:cNvPr id="9" name="Rectangle 8"/>
          <p:cNvSpPr/>
          <p:nvPr/>
        </p:nvSpPr>
        <p:spPr>
          <a:xfrm>
            <a:off x="877250" y="5689142"/>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6" action="ppaction://program"/>
              </a:rPr>
              <a:t>C:\</a:t>
            </a:r>
            <a:r>
              <a:rPr lang="en-CA" sz="1200" dirty="0" smtClean="0">
                <a:solidFill>
                  <a:schemeClr val="accent6">
                    <a:lumMod val="75000"/>
                  </a:schemeClr>
                </a:solidFill>
                <a:hlinkClick r:id="rId6" action="ppaction://program"/>
              </a:rPr>
              <a:t>Users\downess\CodeProjects\ElectronProjects\zap-desktop</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6" name="Picture 5"/>
          <p:cNvPicPr>
            <a:picLocks noChangeAspect="1"/>
          </p:cNvPicPr>
          <p:nvPr/>
        </p:nvPicPr>
        <p:blipFill>
          <a:blip r:embed="rId7"/>
          <a:stretch>
            <a:fillRect/>
          </a:stretch>
        </p:blipFill>
        <p:spPr>
          <a:xfrm>
            <a:off x="3176182" y="969845"/>
            <a:ext cx="3134008" cy="2065185"/>
          </a:xfrm>
          <a:prstGeom prst="rect">
            <a:avLst/>
          </a:prstGeom>
        </p:spPr>
      </p:pic>
      <p:pic>
        <p:nvPicPr>
          <p:cNvPr id="8" name="Picture 7"/>
          <p:cNvPicPr>
            <a:picLocks noChangeAspect="1"/>
          </p:cNvPicPr>
          <p:nvPr/>
        </p:nvPicPr>
        <p:blipFill>
          <a:blip r:embed="rId8"/>
          <a:stretch>
            <a:fillRect/>
          </a:stretch>
        </p:blipFill>
        <p:spPr>
          <a:xfrm>
            <a:off x="3176182" y="3417651"/>
            <a:ext cx="3711910" cy="2088203"/>
          </a:xfrm>
          <a:prstGeom prst="rect">
            <a:avLst/>
          </a:prstGeom>
        </p:spPr>
      </p:pic>
      <p:pic>
        <p:nvPicPr>
          <p:cNvPr id="10" name="Picture 9"/>
          <p:cNvPicPr>
            <a:picLocks noChangeAspect="1"/>
          </p:cNvPicPr>
          <p:nvPr/>
        </p:nvPicPr>
        <p:blipFill>
          <a:blip r:embed="rId9"/>
          <a:stretch>
            <a:fillRect/>
          </a:stretch>
        </p:blipFill>
        <p:spPr>
          <a:xfrm>
            <a:off x="6466724" y="781432"/>
            <a:ext cx="4801206" cy="3369035"/>
          </a:xfrm>
          <a:prstGeom prst="rect">
            <a:avLst/>
          </a:prstGeom>
        </p:spPr>
      </p:pic>
      <p:pic>
        <p:nvPicPr>
          <p:cNvPr id="12" name="Picture 11"/>
          <p:cNvPicPr>
            <a:picLocks noChangeAspect="1"/>
          </p:cNvPicPr>
          <p:nvPr/>
        </p:nvPicPr>
        <p:blipFill>
          <a:blip r:embed="rId10"/>
          <a:stretch>
            <a:fillRect/>
          </a:stretch>
        </p:blipFill>
        <p:spPr>
          <a:xfrm>
            <a:off x="7114162" y="3417652"/>
            <a:ext cx="4040256" cy="2643900"/>
          </a:xfrm>
          <a:prstGeom prst="rect">
            <a:avLst/>
          </a:prstGeom>
        </p:spPr>
      </p:pic>
    </p:spTree>
    <p:extLst>
      <p:ext uri="{BB962C8B-B14F-4D97-AF65-F5344CB8AC3E}">
        <p14:creationId xmlns:p14="http://schemas.microsoft.com/office/powerpoint/2010/main" val="35924410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117651" cy="6301489"/>
          </a:xfrm>
        </p:spPr>
        <p:txBody>
          <a:bodyPr anchor="t">
            <a:normAutofit/>
          </a:bodyPr>
          <a:lstStyle/>
          <a:p>
            <a:r>
              <a:rPr lang="en-CA" sz="3600" dirty="0" smtClean="0">
                <a:solidFill>
                  <a:schemeClr val="accent6">
                    <a:lumMod val="75000"/>
                  </a:schemeClr>
                </a:solidFill>
              </a:rPr>
              <a:t>Future</a:t>
            </a:r>
            <a:r>
              <a:rPr lang="en-CA" sz="3600" dirty="0" smtClean="0">
                <a:solidFill>
                  <a:schemeClr val="accent6">
                    <a:lumMod val="75000"/>
                  </a:schemeClr>
                </a:solidFill>
              </a:rPr>
              <a:t/>
            </a:r>
            <a:br>
              <a:rPr lang="en-CA" sz="3600" dirty="0" smtClean="0">
                <a:solidFill>
                  <a:schemeClr val="accent6">
                    <a:lumMod val="75000"/>
                  </a:schemeClr>
                </a:solidFill>
              </a:rPr>
            </a:br>
            <a:r>
              <a:rPr lang="en-CA" sz="3600" dirty="0" smtClean="0"/>
              <a:t/>
            </a:r>
            <a:br>
              <a:rPr lang="en-CA" sz="3600" dirty="0" smtClean="0"/>
            </a:br>
            <a:r>
              <a:rPr lang="en-CA" sz="3200" dirty="0" smtClean="0"/>
              <a:t>Directions</a:t>
            </a:r>
            <a:r>
              <a:rPr lang="en-CA" sz="3100" dirty="0" smtClean="0"/>
              <a:t/>
            </a:r>
            <a:br>
              <a:rPr lang="en-CA" sz="3100" dirty="0" smtClean="0"/>
            </a:br>
            <a:r>
              <a:rPr lang="en-CA" sz="3100" dirty="0" smtClean="0"/>
              <a:t/>
            </a:r>
            <a:br>
              <a:rPr lang="en-CA" sz="3100" dirty="0" smtClean="0"/>
            </a:br>
            <a:r>
              <a:rPr lang="en-CA" sz="2000" dirty="0" smtClean="0">
                <a:solidFill>
                  <a:prstClr val="black"/>
                </a:solidFill>
              </a:rPr>
              <a:t>Future directions range from social networks (</a:t>
            </a:r>
            <a:r>
              <a:rPr lang="en-CA" sz="2000" dirty="0" err="1" smtClean="0">
                <a:solidFill>
                  <a:prstClr val="black"/>
                </a:solidFill>
              </a:rPr>
              <a:t>Eg</a:t>
            </a:r>
            <a:r>
              <a:rPr lang="en-CA" sz="2000" dirty="0" smtClean="0">
                <a:solidFill>
                  <a:prstClr val="black"/>
                </a:solidFill>
              </a:rPr>
              <a:t>. Hyperspace for Mastodon), privacy (</a:t>
            </a:r>
            <a:r>
              <a:rPr lang="en-CA" sz="2000" dirty="0" err="1" smtClean="0">
                <a:solidFill>
                  <a:prstClr val="black"/>
                </a:solidFill>
              </a:rPr>
              <a:t>Particl</a:t>
            </a:r>
            <a:r>
              <a:rPr lang="en-CA" sz="2000" dirty="0" smtClean="0">
                <a:solidFill>
                  <a:prstClr val="black"/>
                </a:solidFill>
              </a:rPr>
              <a:t>), cloud (</a:t>
            </a:r>
            <a:r>
              <a:rPr lang="en-CA" sz="2000" dirty="0" err="1" smtClean="0">
                <a:solidFill>
                  <a:prstClr val="black"/>
                </a:solidFill>
              </a:rPr>
              <a:t>eg</a:t>
            </a:r>
            <a:r>
              <a:rPr lang="en-CA" sz="2000" dirty="0" smtClean="0">
                <a:solidFill>
                  <a:prstClr val="black"/>
                </a:solidFill>
              </a:rPr>
              <a:t>. Docker), </a:t>
            </a:r>
            <a:endParaRPr lang="en-CA" sz="2000" dirty="0" smtClean="0">
              <a:solidFill>
                <a:prstClr val="black"/>
              </a:solidFill>
            </a:endParaRPr>
          </a:p>
        </p:txBody>
      </p:sp>
      <p:sp>
        <p:nvSpPr>
          <p:cNvPr id="3" name="Content Placeholder 2"/>
          <p:cNvSpPr>
            <a:spLocks noGrp="1"/>
          </p:cNvSpPr>
          <p:nvPr>
            <p:ph idx="1"/>
          </p:nvPr>
        </p:nvSpPr>
        <p:spPr>
          <a:xfrm>
            <a:off x="3014505" y="365125"/>
            <a:ext cx="8359391" cy="5811838"/>
          </a:xfrm>
          <a:ln>
            <a:solidFill>
              <a:schemeClr val="tx1"/>
            </a:solidFill>
          </a:ln>
        </p:spPr>
        <p:txBody>
          <a:bodyPr/>
          <a:lstStyle/>
          <a:p>
            <a:pPr marL="0" indent="0">
              <a:buNone/>
            </a:pPr>
            <a:r>
              <a:rPr lang="en-CA" dirty="0" smtClean="0"/>
              <a:t> </a:t>
            </a:r>
            <a:endParaRPr lang="en-CA" dirty="0"/>
          </a:p>
        </p:txBody>
      </p:sp>
      <p:sp>
        <p:nvSpPr>
          <p:cNvPr id="4" name="Rectangle 3"/>
          <p:cNvSpPr/>
          <p:nvPr/>
        </p:nvSpPr>
        <p:spPr>
          <a:xfrm>
            <a:off x="2893925" y="6176963"/>
            <a:ext cx="7972054" cy="646331"/>
          </a:xfrm>
          <a:prstGeom prst="rect">
            <a:avLst/>
          </a:prstGeom>
        </p:spPr>
        <p:txBody>
          <a:bodyPr wrap="none">
            <a:spAutoFit/>
          </a:bodyPr>
          <a:lstStyle/>
          <a:p>
            <a:r>
              <a:rPr lang="en-CA" dirty="0">
                <a:hlinkClick r:id="rId2"/>
              </a:rPr>
              <a:t>https://</a:t>
            </a:r>
            <a:r>
              <a:rPr lang="en-CA" dirty="0" smtClean="0">
                <a:hlinkClick r:id="rId2"/>
              </a:rPr>
              <a:t>www.youtube.com/playlist?list=PLMj6UA3-f3cRfKmG1xRm3j0KBRCvbX4vW</a:t>
            </a:r>
            <a:endParaRPr lang="en-CA" dirty="0" smtClean="0"/>
          </a:p>
          <a:p>
            <a:r>
              <a:rPr lang="en-CA" dirty="0">
                <a:hlinkClick r:id="rId3"/>
              </a:rPr>
              <a:t>https://testnet.yalls.org</a:t>
            </a:r>
            <a:r>
              <a:rPr lang="en-CA" dirty="0" smtClean="0">
                <a:hlinkClick r:id="rId3"/>
              </a:rPr>
              <a:t>/</a:t>
            </a:r>
            <a:r>
              <a:rPr lang="en-CA" dirty="0" smtClean="0"/>
              <a:t>  </a:t>
            </a:r>
            <a:endParaRPr lang="en-CA" dirty="0"/>
          </a:p>
        </p:txBody>
      </p:sp>
      <p:sp>
        <p:nvSpPr>
          <p:cNvPr id="9" name="Rectangle 8"/>
          <p:cNvSpPr/>
          <p:nvPr/>
        </p:nvSpPr>
        <p:spPr>
          <a:xfrm>
            <a:off x="877250" y="5689142"/>
            <a:ext cx="2107928" cy="830997"/>
          </a:xfrm>
          <a:prstGeom prst="rect">
            <a:avLst/>
          </a:prstGeom>
          <a:solidFill>
            <a:schemeClr val="bg1">
              <a:lumMod val="95000"/>
            </a:schemeClr>
          </a:solidFill>
          <a:ln>
            <a:solidFill>
              <a:schemeClr val="accent6"/>
            </a:solidFill>
          </a:ln>
        </p:spPr>
        <p:txBody>
          <a:bodyPr wrap="square">
            <a:spAutoFit/>
          </a:bodyPr>
          <a:lstStyle/>
          <a:p>
            <a:r>
              <a:rPr lang="en-CA" sz="1200" dirty="0">
                <a:solidFill>
                  <a:schemeClr val="accent6">
                    <a:lumMod val="75000"/>
                  </a:schemeClr>
                </a:solidFill>
                <a:hlinkClick r:id="rId4" action="ppaction://program"/>
              </a:rPr>
              <a:t>C:\</a:t>
            </a:r>
            <a:r>
              <a:rPr lang="en-CA" sz="1200" dirty="0" smtClean="0">
                <a:solidFill>
                  <a:schemeClr val="accent6">
                    <a:lumMod val="75000"/>
                  </a:schemeClr>
                </a:solidFill>
                <a:hlinkClick r:id="rId4" action="ppaction://program"/>
              </a:rPr>
              <a:t>Users\downess\CodeProjects\ElectronProjects\zap-desktop</a:t>
            </a:r>
            <a:endParaRPr lang="en-CA" sz="1200" dirty="0" smtClean="0">
              <a:solidFill>
                <a:schemeClr val="accent6">
                  <a:lumMod val="75000"/>
                </a:schemeClr>
              </a:solidFill>
            </a:endParaRPr>
          </a:p>
          <a:p>
            <a:endParaRPr lang="en-CA" sz="1200" dirty="0">
              <a:solidFill>
                <a:schemeClr val="accent6">
                  <a:lumMod val="75000"/>
                </a:schemeClr>
              </a:solidFill>
            </a:endParaRPr>
          </a:p>
        </p:txBody>
      </p:sp>
      <p:pic>
        <p:nvPicPr>
          <p:cNvPr id="5" name="Picture 4"/>
          <p:cNvPicPr>
            <a:picLocks noChangeAspect="1"/>
          </p:cNvPicPr>
          <p:nvPr/>
        </p:nvPicPr>
        <p:blipFill>
          <a:blip r:embed="rId5"/>
          <a:stretch>
            <a:fillRect/>
          </a:stretch>
        </p:blipFill>
        <p:spPr>
          <a:xfrm>
            <a:off x="7491174" y="417023"/>
            <a:ext cx="3368825" cy="2560889"/>
          </a:xfrm>
          <a:prstGeom prst="rect">
            <a:avLst/>
          </a:prstGeom>
        </p:spPr>
      </p:pic>
      <p:sp>
        <p:nvSpPr>
          <p:cNvPr id="7" name="Rectangle 6"/>
          <p:cNvSpPr/>
          <p:nvPr/>
        </p:nvSpPr>
        <p:spPr>
          <a:xfrm>
            <a:off x="7689472" y="3065944"/>
            <a:ext cx="3516091" cy="338554"/>
          </a:xfrm>
          <a:prstGeom prst="rect">
            <a:avLst/>
          </a:prstGeom>
        </p:spPr>
        <p:txBody>
          <a:bodyPr wrap="none">
            <a:spAutoFit/>
          </a:bodyPr>
          <a:lstStyle/>
          <a:p>
            <a:r>
              <a:rPr lang="en-CA" sz="1600" dirty="0">
                <a:hlinkClick r:id="rId6"/>
              </a:rPr>
              <a:t>https://</a:t>
            </a:r>
            <a:r>
              <a:rPr lang="en-CA" sz="1600" dirty="0" smtClean="0">
                <a:hlinkClick r:id="rId6"/>
              </a:rPr>
              <a:t>electronjs.org/apps/hyperspace</a:t>
            </a:r>
            <a:r>
              <a:rPr lang="en-CA" sz="1600" dirty="0" smtClean="0"/>
              <a:t> </a:t>
            </a:r>
            <a:endParaRPr lang="en-CA" sz="1600" dirty="0"/>
          </a:p>
        </p:txBody>
      </p:sp>
      <p:sp>
        <p:nvSpPr>
          <p:cNvPr id="11" name="Rectangle 10"/>
          <p:cNvSpPr/>
          <p:nvPr/>
        </p:nvSpPr>
        <p:spPr>
          <a:xfrm>
            <a:off x="3187471" y="5689142"/>
            <a:ext cx="3464153" cy="369332"/>
          </a:xfrm>
          <a:prstGeom prst="rect">
            <a:avLst/>
          </a:prstGeom>
        </p:spPr>
        <p:txBody>
          <a:bodyPr wrap="none">
            <a:spAutoFit/>
          </a:bodyPr>
          <a:lstStyle/>
          <a:p>
            <a:r>
              <a:rPr lang="en-CA" dirty="0">
                <a:hlinkClick r:id="rId7"/>
              </a:rPr>
              <a:t>https://</a:t>
            </a:r>
            <a:r>
              <a:rPr lang="en-CA" dirty="0" smtClean="0">
                <a:hlinkClick r:id="rId7"/>
              </a:rPr>
              <a:t>electronjs.org/apps/particl</a:t>
            </a:r>
            <a:r>
              <a:rPr lang="en-CA" dirty="0" smtClean="0"/>
              <a:t> </a:t>
            </a:r>
            <a:endParaRPr lang="en-CA" dirty="0"/>
          </a:p>
        </p:txBody>
      </p:sp>
      <p:pic>
        <p:nvPicPr>
          <p:cNvPr id="13" name="Picture 12"/>
          <p:cNvPicPr>
            <a:picLocks noChangeAspect="1"/>
          </p:cNvPicPr>
          <p:nvPr/>
        </p:nvPicPr>
        <p:blipFill>
          <a:blip r:embed="rId8"/>
          <a:stretch>
            <a:fillRect/>
          </a:stretch>
        </p:blipFill>
        <p:spPr>
          <a:xfrm>
            <a:off x="3263521" y="3833138"/>
            <a:ext cx="3312051" cy="1734884"/>
          </a:xfrm>
          <a:prstGeom prst="rect">
            <a:avLst/>
          </a:prstGeom>
        </p:spPr>
      </p:pic>
      <p:sp>
        <p:nvSpPr>
          <p:cNvPr id="14" name="Rectangle 13"/>
          <p:cNvSpPr/>
          <p:nvPr/>
        </p:nvSpPr>
        <p:spPr>
          <a:xfrm>
            <a:off x="3263521" y="2602032"/>
            <a:ext cx="3024095" cy="584775"/>
          </a:xfrm>
          <a:prstGeom prst="rect">
            <a:avLst/>
          </a:prstGeom>
        </p:spPr>
        <p:txBody>
          <a:bodyPr wrap="square">
            <a:spAutoFit/>
          </a:bodyPr>
          <a:lstStyle/>
          <a:p>
            <a:r>
              <a:rPr lang="en-CA" sz="1600" dirty="0">
                <a:hlinkClick r:id="rId9"/>
              </a:rPr>
              <a:t>https://</a:t>
            </a:r>
            <a:r>
              <a:rPr lang="en-CA" sz="1600" dirty="0" smtClean="0">
                <a:hlinkClick r:id="rId9"/>
              </a:rPr>
              <a:t>nodejs.org/en/docs/guides/nodejs-docker-webapp/</a:t>
            </a:r>
            <a:r>
              <a:rPr lang="en-CA" sz="1600" dirty="0" smtClean="0"/>
              <a:t> </a:t>
            </a:r>
            <a:endParaRPr lang="en-CA" sz="1600" dirty="0"/>
          </a:p>
        </p:txBody>
      </p:sp>
      <p:pic>
        <p:nvPicPr>
          <p:cNvPr id="15" name="Picture 14"/>
          <p:cNvPicPr>
            <a:picLocks noChangeAspect="1"/>
          </p:cNvPicPr>
          <p:nvPr/>
        </p:nvPicPr>
        <p:blipFill>
          <a:blip r:embed="rId10"/>
          <a:stretch>
            <a:fillRect/>
          </a:stretch>
        </p:blipFill>
        <p:spPr>
          <a:xfrm>
            <a:off x="3408497" y="460589"/>
            <a:ext cx="2734141" cy="2085759"/>
          </a:xfrm>
          <a:prstGeom prst="rect">
            <a:avLst/>
          </a:prstGeom>
          <a:ln w="3175">
            <a:solidFill>
              <a:schemeClr val="tx1"/>
            </a:solidFill>
          </a:ln>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2131" y="3492530"/>
            <a:ext cx="3421258" cy="2565944"/>
          </a:xfrm>
          <a:prstGeom prst="rect">
            <a:avLst/>
          </a:prstGeom>
        </p:spPr>
      </p:pic>
    </p:spTree>
    <p:extLst>
      <p:ext uri="{BB962C8B-B14F-4D97-AF65-F5344CB8AC3E}">
        <p14:creationId xmlns:p14="http://schemas.microsoft.com/office/powerpoint/2010/main" val="3829214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811838"/>
          </a:xfrm>
        </p:spPr>
        <p:txBody>
          <a:bodyPr anchor="t">
            <a:normAutofit/>
          </a:bodyPr>
          <a:lstStyle/>
          <a:p>
            <a:r>
              <a:rPr lang="en-CA" sz="3600" dirty="0" smtClean="0">
                <a:solidFill>
                  <a:schemeClr val="accent6">
                    <a:lumMod val="75000"/>
                  </a:schemeClr>
                </a:solidFill>
              </a:rPr>
              <a:t>Core Concepts</a:t>
            </a:r>
            <a:br>
              <a:rPr lang="en-CA" sz="3600" dirty="0" smtClean="0">
                <a:solidFill>
                  <a:schemeClr val="accent6">
                    <a:lumMod val="75000"/>
                  </a:schemeClr>
                </a:solidFill>
              </a:rPr>
            </a:br>
            <a:r>
              <a:rPr lang="en-CA" sz="3600" dirty="0"/>
              <a:t/>
            </a:r>
            <a:br>
              <a:rPr lang="en-CA" sz="3600" dirty="0"/>
            </a:br>
            <a:r>
              <a:rPr lang="en-CA" sz="3600" dirty="0" smtClean="0"/>
              <a:t>Text Editor</a:t>
            </a:r>
            <a:br>
              <a:rPr lang="en-CA" sz="3600" dirty="0" smtClean="0"/>
            </a:br>
            <a:r>
              <a:rPr lang="en-CA" sz="3600" dirty="0"/>
              <a:t/>
            </a:r>
            <a:br>
              <a:rPr lang="en-CA" sz="3600" dirty="0"/>
            </a:br>
            <a:r>
              <a:rPr lang="en-CA" sz="2000" dirty="0" smtClean="0"/>
              <a:t>Like (say) Windows Notepad (pictured here)</a:t>
            </a:r>
            <a:endParaRPr lang="en-CA" sz="2000" dirty="0"/>
          </a:p>
        </p:txBody>
      </p:sp>
      <p:pic>
        <p:nvPicPr>
          <p:cNvPr id="4" name="Content Placeholder 3"/>
          <p:cNvPicPr>
            <a:picLocks noGrp="1" noChangeAspect="1"/>
          </p:cNvPicPr>
          <p:nvPr>
            <p:ph idx="1"/>
          </p:nvPr>
        </p:nvPicPr>
        <p:blipFill>
          <a:blip r:embed="rId2"/>
          <a:stretch>
            <a:fillRect/>
          </a:stretch>
        </p:blipFill>
        <p:spPr>
          <a:xfrm>
            <a:off x="2998539" y="365125"/>
            <a:ext cx="8350746" cy="5811838"/>
          </a:xfrm>
          <a:prstGeom prst="rect">
            <a:avLst/>
          </a:prstGeom>
        </p:spPr>
      </p:pic>
    </p:spTree>
    <p:extLst>
      <p:ext uri="{BB962C8B-B14F-4D97-AF65-F5344CB8AC3E}">
        <p14:creationId xmlns:p14="http://schemas.microsoft.com/office/powerpoint/2010/main" val="2394232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5811838"/>
          </a:xfrm>
        </p:spPr>
        <p:txBody>
          <a:bodyPr anchor="t">
            <a:normAutofit/>
          </a:bodyPr>
          <a:lstStyle/>
          <a:p>
            <a:r>
              <a:rPr lang="en-CA" sz="3600" dirty="0" smtClean="0">
                <a:solidFill>
                  <a:schemeClr val="accent6">
                    <a:lumMod val="75000"/>
                  </a:schemeClr>
                </a:solidFill>
              </a:rPr>
              <a:t>Core Concepts</a:t>
            </a:r>
            <a:br>
              <a:rPr lang="en-CA" sz="3600" dirty="0" smtClean="0">
                <a:solidFill>
                  <a:schemeClr val="accent6">
                    <a:lumMod val="75000"/>
                  </a:schemeClr>
                </a:solidFill>
              </a:rPr>
            </a:br>
            <a:r>
              <a:rPr lang="en-CA" sz="3600" dirty="0"/>
              <a:t/>
            </a:r>
            <a:br>
              <a:rPr lang="en-CA" sz="3600" dirty="0"/>
            </a:br>
            <a:r>
              <a:rPr lang="en-CA" sz="3200" dirty="0" smtClean="0"/>
              <a:t>Command</a:t>
            </a:r>
            <a:r>
              <a:rPr lang="en-CA" sz="3600" dirty="0" smtClean="0"/>
              <a:t> Shell</a:t>
            </a:r>
            <a:br>
              <a:rPr lang="en-CA" sz="3600" dirty="0" smtClean="0"/>
            </a:br>
            <a:r>
              <a:rPr lang="en-CA" sz="3600" dirty="0"/>
              <a:t/>
            </a:r>
            <a:br>
              <a:rPr lang="en-CA" sz="3600" dirty="0"/>
            </a:br>
            <a:r>
              <a:rPr lang="en-CA" sz="2000" dirty="0" smtClean="0"/>
              <a:t>Like (say) Windows Command Prompt or Power Shell (pictured here).</a:t>
            </a:r>
            <a:br>
              <a:rPr lang="en-CA" sz="2000" dirty="0" smtClean="0"/>
            </a:br>
            <a:r>
              <a:rPr lang="en-CA" sz="2000" dirty="0"/>
              <a:t/>
            </a:r>
            <a:br>
              <a:rPr lang="en-CA" sz="2000" dirty="0"/>
            </a:br>
            <a:r>
              <a:rPr lang="en-CA" sz="2000" dirty="0" smtClean="0"/>
              <a:t>Executes typed commands (instead of clicking on icons)</a:t>
            </a:r>
            <a:endParaRPr lang="en-CA" sz="2000" dirty="0"/>
          </a:p>
        </p:txBody>
      </p:sp>
      <p:pic>
        <p:nvPicPr>
          <p:cNvPr id="5" name="Content Placeholder 4"/>
          <p:cNvPicPr>
            <a:picLocks noGrp="1" noChangeAspect="1"/>
          </p:cNvPicPr>
          <p:nvPr>
            <p:ph idx="1"/>
          </p:nvPr>
        </p:nvPicPr>
        <p:blipFill>
          <a:blip r:embed="rId2"/>
          <a:stretch>
            <a:fillRect/>
          </a:stretch>
        </p:blipFill>
        <p:spPr>
          <a:xfrm>
            <a:off x="2939144" y="365125"/>
            <a:ext cx="8066010" cy="5811838"/>
          </a:xfrm>
          <a:prstGeom prst="rect">
            <a:avLst/>
          </a:prstGeom>
        </p:spPr>
      </p:pic>
      <p:sp>
        <p:nvSpPr>
          <p:cNvPr id="6" name="Rectangle 5"/>
          <p:cNvSpPr/>
          <p:nvPr/>
        </p:nvSpPr>
        <p:spPr>
          <a:xfrm>
            <a:off x="1460359" y="6367882"/>
            <a:ext cx="10085195" cy="369332"/>
          </a:xfrm>
          <a:prstGeom prst="rect">
            <a:avLst/>
          </a:prstGeom>
        </p:spPr>
        <p:txBody>
          <a:bodyPr wrap="square">
            <a:spAutoFit/>
          </a:bodyPr>
          <a:lstStyle/>
          <a:p>
            <a:r>
              <a:rPr lang="en-CA" dirty="0" smtClean="0">
                <a:hlinkClick r:id="rId3"/>
              </a:rPr>
              <a:t>https://cdn.comparitech.com/wp-content/uploads/2018/08/Comparitech-Powershell-cheatsheet.pdf</a:t>
            </a:r>
            <a:r>
              <a:rPr lang="en-CA" dirty="0" smtClean="0"/>
              <a:t> </a:t>
            </a:r>
            <a:endParaRPr lang="en-CA" dirty="0"/>
          </a:p>
        </p:txBody>
      </p:sp>
    </p:spTree>
    <p:extLst>
      <p:ext uri="{BB962C8B-B14F-4D97-AF65-F5344CB8AC3E}">
        <p14:creationId xmlns:p14="http://schemas.microsoft.com/office/powerpoint/2010/main" val="731691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55725" cy="3257306"/>
          </a:xfrm>
        </p:spPr>
        <p:txBody>
          <a:bodyPr anchor="t">
            <a:normAutofit/>
          </a:bodyPr>
          <a:lstStyle/>
          <a:p>
            <a:r>
              <a:rPr lang="en-CA" sz="2700" dirty="0" smtClean="0">
                <a:solidFill>
                  <a:schemeClr val="accent6">
                    <a:lumMod val="75000"/>
                  </a:schemeClr>
                </a:solidFill>
              </a:rPr>
              <a:t>Development Environment</a:t>
            </a:r>
            <a:r>
              <a:rPr lang="en-CA" sz="3600" dirty="0" smtClean="0"/>
              <a:t/>
            </a:r>
            <a:br>
              <a:rPr lang="en-CA" sz="3600" dirty="0" smtClean="0"/>
            </a:br>
            <a:r>
              <a:rPr lang="en-CA" sz="3600" dirty="0"/>
              <a:t/>
            </a:r>
            <a:br>
              <a:rPr lang="en-CA" sz="3600" dirty="0"/>
            </a:br>
            <a:r>
              <a:rPr lang="en-CA" sz="2000" dirty="0" smtClean="0"/>
              <a:t>Integrates explorer, text editor and command shell</a:t>
            </a:r>
            <a:endParaRPr lang="en-CA" sz="2000" dirty="0"/>
          </a:p>
        </p:txBody>
      </p:sp>
      <p:sp>
        <p:nvSpPr>
          <p:cNvPr id="3" name="Content Placeholder 2"/>
          <p:cNvSpPr>
            <a:spLocks noGrp="1"/>
          </p:cNvSpPr>
          <p:nvPr>
            <p:ph idx="1"/>
          </p:nvPr>
        </p:nvSpPr>
        <p:spPr>
          <a:xfrm>
            <a:off x="2994408" y="365125"/>
            <a:ext cx="8359391" cy="5811838"/>
          </a:xfrm>
          <a:ln>
            <a:solidFill>
              <a:schemeClr val="tx1"/>
            </a:solidFill>
          </a:ln>
        </p:spPr>
        <p:txBody>
          <a:bodyPr/>
          <a:lstStyle/>
          <a:p>
            <a:endParaRPr lang="en-CA" dirty="0"/>
          </a:p>
        </p:txBody>
      </p:sp>
      <p:pic>
        <p:nvPicPr>
          <p:cNvPr id="4" name="Content Placeholder 4"/>
          <p:cNvPicPr>
            <a:picLocks noChangeAspect="1"/>
          </p:cNvPicPr>
          <p:nvPr/>
        </p:nvPicPr>
        <p:blipFill>
          <a:blip r:embed="rId2"/>
          <a:stretch>
            <a:fillRect/>
          </a:stretch>
        </p:blipFill>
        <p:spPr>
          <a:xfrm>
            <a:off x="2994026" y="371846"/>
            <a:ext cx="2517496" cy="5798396"/>
          </a:xfrm>
          <a:prstGeom prst="rect">
            <a:avLst/>
          </a:prstGeom>
        </p:spPr>
      </p:pic>
      <p:pic>
        <p:nvPicPr>
          <p:cNvPr id="5" name="Content Placeholder 3"/>
          <p:cNvPicPr>
            <a:picLocks noChangeAspect="1"/>
          </p:cNvPicPr>
          <p:nvPr/>
        </p:nvPicPr>
        <p:blipFill>
          <a:blip r:embed="rId3"/>
          <a:stretch>
            <a:fillRect/>
          </a:stretch>
        </p:blipFill>
        <p:spPr>
          <a:xfrm>
            <a:off x="5511521" y="365125"/>
            <a:ext cx="5837763" cy="3659240"/>
          </a:xfrm>
          <a:prstGeom prst="rect">
            <a:avLst/>
          </a:prstGeom>
        </p:spPr>
      </p:pic>
      <p:pic>
        <p:nvPicPr>
          <p:cNvPr id="7" name="Picture 6"/>
          <p:cNvPicPr>
            <a:picLocks noChangeAspect="1"/>
          </p:cNvPicPr>
          <p:nvPr/>
        </p:nvPicPr>
        <p:blipFill>
          <a:blip r:embed="rId4"/>
          <a:stretch>
            <a:fillRect/>
          </a:stretch>
        </p:blipFill>
        <p:spPr>
          <a:xfrm>
            <a:off x="5511520" y="4031086"/>
            <a:ext cx="5837764" cy="2093384"/>
          </a:xfrm>
          <a:prstGeom prst="rect">
            <a:avLst/>
          </a:prstGeom>
        </p:spPr>
      </p:pic>
    </p:spTree>
    <p:extLst>
      <p:ext uri="{BB962C8B-B14F-4D97-AF65-F5344CB8AC3E}">
        <p14:creationId xmlns:p14="http://schemas.microsoft.com/office/powerpoint/2010/main" val="2345641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2055725" cy="6251715"/>
          </a:xfrm>
        </p:spPr>
        <p:txBody>
          <a:bodyPr anchor="t">
            <a:normAutofit/>
          </a:bodyPr>
          <a:lstStyle/>
          <a:p>
            <a:r>
              <a:rPr lang="en-CA" sz="2700" dirty="0" smtClean="0">
                <a:solidFill>
                  <a:schemeClr val="accent6">
                    <a:lumMod val="75000"/>
                  </a:schemeClr>
                </a:solidFill>
              </a:rPr>
              <a:t>Development Environment</a:t>
            </a:r>
            <a:r>
              <a:rPr lang="en-CA" sz="3600" dirty="0" smtClean="0">
                <a:solidFill>
                  <a:schemeClr val="accent6">
                    <a:lumMod val="75000"/>
                  </a:schemeClr>
                </a:solidFill>
              </a:rPr>
              <a:t/>
            </a:r>
            <a:br>
              <a:rPr lang="en-CA" sz="3600" dirty="0" smtClean="0">
                <a:solidFill>
                  <a:schemeClr val="accent6">
                    <a:lumMod val="75000"/>
                  </a:schemeClr>
                </a:solidFill>
              </a:rPr>
            </a:br>
            <a:r>
              <a:rPr lang="en-CA" sz="3600" dirty="0"/>
              <a:t/>
            </a:r>
            <a:br>
              <a:rPr lang="en-CA" sz="3600" dirty="0"/>
            </a:br>
            <a:r>
              <a:rPr lang="en-CA" sz="3200" dirty="0" smtClean="0"/>
              <a:t>Visual Studio Code</a:t>
            </a:r>
            <a:br>
              <a:rPr lang="en-CA" sz="3200" dirty="0" smtClean="0"/>
            </a:br>
            <a:r>
              <a:rPr lang="en-CA" sz="2400" dirty="0" smtClean="0"/>
              <a:t/>
            </a:r>
            <a:br>
              <a:rPr lang="en-CA" sz="2400" dirty="0" smtClean="0"/>
            </a:br>
            <a:r>
              <a:rPr lang="en-CA" sz="2000" dirty="0" smtClean="0"/>
              <a:t>Integrates and provides options for directories and files, text editor, and command window</a:t>
            </a:r>
            <a:endParaRPr lang="en-CA" sz="2000" dirty="0"/>
          </a:p>
        </p:txBody>
      </p:sp>
      <p:pic>
        <p:nvPicPr>
          <p:cNvPr id="8" name="Content Placeholder 7"/>
          <p:cNvPicPr>
            <a:picLocks noGrp="1" noChangeAspect="1"/>
          </p:cNvPicPr>
          <p:nvPr>
            <p:ph idx="1"/>
          </p:nvPr>
        </p:nvPicPr>
        <p:blipFill>
          <a:blip r:embed="rId2"/>
          <a:stretch>
            <a:fillRect/>
          </a:stretch>
        </p:blipFill>
        <p:spPr>
          <a:xfrm>
            <a:off x="3029194" y="365123"/>
            <a:ext cx="8359775" cy="5824661"/>
          </a:xfrm>
          <a:prstGeom prst="rect">
            <a:avLst/>
          </a:prstGeom>
        </p:spPr>
      </p:pic>
    </p:spTree>
    <p:extLst>
      <p:ext uri="{BB962C8B-B14F-4D97-AF65-F5344CB8AC3E}">
        <p14:creationId xmlns:p14="http://schemas.microsoft.com/office/powerpoint/2010/main" val="3970910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7183</TotalTime>
  <Words>614</Words>
  <Application>Microsoft Office PowerPoint</Application>
  <PresentationFormat>Widescreen</PresentationFormat>
  <Paragraphs>225</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Courier New</vt:lpstr>
      <vt:lpstr>Office Theme</vt:lpstr>
      <vt:lpstr>Electron Express A Look at Node.js, Packages and Desktop Apps</vt:lpstr>
      <vt:lpstr>Install…  Node.js  Node.js is an environment that runs Javascript code.  Node can be used to run web server applications as well as desktop applications.   That’s what this presentation is about.</vt:lpstr>
      <vt:lpstr>Install…  Git  Git allows to you access and update software from code versioning libraries.  We use it to get and run programs authored by other people.</vt:lpstr>
      <vt:lpstr>Install…  Visual Studio Code  Visual Studio Code is an Integrated Development Environment (IDE).</vt:lpstr>
      <vt:lpstr>Core Concepts  Files and Folders  Like (say) Windows Explorer (pictured here)</vt:lpstr>
      <vt:lpstr>Core Concepts  Text Editor  Like (say) Windows Notepad (pictured here)</vt:lpstr>
      <vt:lpstr>Core Concepts  Command Shell  Like (say) Windows Command Prompt or Power Shell (pictured here).  Executes typed commands (instead of clicking on icons)</vt:lpstr>
      <vt:lpstr>Development Environment  Integrates explorer, text editor and command shell</vt:lpstr>
      <vt:lpstr>Development Environment  Visual Studio Code  Integrates and provides options for directories and files, text editor, and command window</vt:lpstr>
      <vt:lpstr>Path  Test  Git and Node run from the command line in the shell.  Test them in the command shell  If they don’t work, they have to be added to the path (probably) </vt:lpstr>
      <vt:lpstr>Path  Add to Path  Use the Windows system settings to add Git and/or Node to the Windows path.  The path tells Windows where to look for a command line program.   </vt:lpstr>
      <vt:lpstr>Javascript  DOM  Javascript uses selectors to interoperate with a web page Document Object Model (DOM) to get and manipulate web page values. There is also an analogous Browser Object Model (BOM).</vt:lpstr>
      <vt:lpstr>Javascript  Events  Javascript uses listeners to respond to events on a web page such as page loads, clicks, changes in forms, mouse hovers, etc.  </vt:lpstr>
      <vt:lpstr>Javascript  JSON  In Javascript data structures are represented using text formatted as Javascript Object Notation (JSON).   Because JSON is text, it can be easily edited, and sent and stored almost anywhere.</vt:lpstr>
      <vt:lpstr>Javascript  JSON  JSON is a native Javascript format. You can read and write to it directly using a selector.  So there is no complicated parsing of data being exchanged, as there is in XML.</vt:lpstr>
      <vt:lpstr>Javascript  AJAX  Javascript uses Asynchronous JavaScript And XML (AJAX) to read data from a web server  after the page has loaded, update a web page without reloading the page, and send data to a web server - in the background. </vt:lpstr>
      <vt:lpstr>Javascript  AI Services  Send an API request using AJAX and API key to MS Cognitive Services (Computer Vision) to create alt text for images.</vt:lpstr>
      <vt:lpstr>Javascript  jQuery  jQuery is a Javascript library that simplifies Javascript (and especially selectors and listeners).  It’s often included in web pages as a remote script (ie., &lt;script src=“jquery.js”&gt;)</vt:lpstr>
      <vt:lpstr>Javascript  Bootstrap  Bootstrap is a Javascript library built on top of jQuery that automates a lot of web page styling and interface elements. It makes it a lot easier to support mobile devices and accessibility standards (aka ARIA).</vt:lpstr>
      <vt:lpstr>Javascript  ARIA  The Accessible Rich Internet Applications (ARIA) standard provides an interface between Javascript DOM elements and assistive technologies.</vt:lpstr>
      <vt:lpstr>Javascript  Frameworks  These are frontend libraries that manage interactions with backend services.</vt:lpstr>
      <vt:lpstr>Node.js  Server  Node.js is a way of running Javascript on the server. In many ways, it is a web server. Node.js is run from the command line, and you can access it with a web browser.</vt:lpstr>
      <vt:lpstr>Node.js  Event Loop  Node.js runs commands one-by-one in the stack, but puts API calls to one side instead of waiting for them. When the stack is completed, it executes the first response in the queue sent back from the APIs.</vt:lpstr>
      <vt:lpstr>Node.js  Files  Node.js can read and write to files on the local machine.   Thus it can read files and make them available to a web browser.</vt:lpstr>
      <vt:lpstr>Node.js  Modules  Other built-in Node.js modules include URL (for web requests), Events (for listeners), Upload Files, and Email.</vt:lpstr>
      <vt:lpstr>Node.js  NPM  NPM is the Node Package Manager. It comes with Node. It provides a way to obtain and install Node packages written by other developers.  NPM runs from the command line.  An alternative to NPM is Facebook’s YARN.</vt:lpstr>
      <vt:lpstr>NPM  Init  NPM relies on a file called package.json to tell it what to do.  Create a new package.json file using the command npm init.  (You could also use a text editor but this is easier)</vt:lpstr>
      <vt:lpstr>NPM  Install  Install a new Node package using the npm install command.  For example, to install jQuery:  npm install jQuery  This downloads files, and also adds a line in package.json, as shown.</vt:lpstr>
      <vt:lpstr>NPM  Const  Use a package by declaring a ‘const’ in a script. This makes objects and functions available to the script.  Node won’t run the if-then in curl.get() until it gets a response from the web server.  The example uses jQuery to scrape the IMDB website for James Bond films.  </vt:lpstr>
      <vt:lpstr>NPM  Windows  Save some heartache and run this. It installs Windows dev tools globally (-g) including Visual Studio Build and Python 2.7 (needed for some Node.js modules).   </vt:lpstr>
      <vt:lpstr>Yarn  Install  Yarn is an alternative to NPM.  - builds package.json    </vt:lpstr>
      <vt:lpstr>Express  Install  The Express Node framework is a set of features for web and mobile applications. It is installed using npm.  It is launched and used like any other Node module using a pair of const declarations.  </vt:lpstr>
      <vt:lpstr>Express  Middleware  Express receives requests and returns a response.  Middleware is used to process the request before sending a response.   Eg. Is the user authorized to receive a response.  </vt:lpstr>
      <vt:lpstr>Express  Routes  Express requests are handled by various routes corresponding to a request type (GET, POST, PUT, etc) and an optional path.  </vt:lpstr>
      <vt:lpstr>Express  Response  Express responses are handled by the response object (res). For example, res.send() or res.json()  The response can also be formatted by template engines, eg. Pug</vt:lpstr>
      <vt:lpstr>Express  Generator  This is a single-command installer for a full Express application.  To run: $ npm start  Then browse to: localhost:3000</vt:lpstr>
      <vt:lpstr>Express  REST/MySQL  DB Connection uses a MySQL module (and installed DB) and Express routes for Create, Read, Update and Delete (CRUD) operations.  </vt:lpstr>
      <vt:lpstr>Feathers  Express  A REST and real-time API layer for Node.js, React Native and the browser that can be built on Express.  This example uses http</vt:lpstr>
      <vt:lpstr>Feathers  Chat  This chat demonstrates the use of Feathers to create an app, services and hooks. The front-end is a longish Javascript (but could be a framework)</vt:lpstr>
      <vt:lpstr>Electron  Processes  Electron is based on a combination of two processes – the main Node.js application, and a Chromium engine as a display renderer. They communicate through Inter-Process Communication (IPC).</vt:lpstr>
      <vt:lpstr>Electron  Packaging  The Electron application is converted from a Node.js app to a free-standing Mac, Windows or Linux app using an electron-packager.</vt:lpstr>
      <vt:lpstr>Electron  APIs  As an application (as opposed to a website) Electron has access to computer files and processes. The Electron API Demo shows these at work.</vt:lpstr>
      <vt:lpstr>Electron  Toolkit  The Electron Toolkit automates a number of the tasks involved in building Electron applications, including asset management, website, and publishing to GitHub.</vt:lpstr>
      <vt:lpstr>Electron  RSS Reader  This demo harvests some predefined RSS feeds and allows you to read the articles. Note that because Chromium is a browser there’s no problem loading external sites.</vt:lpstr>
      <vt:lpstr>Electron  jQuery  This simple demo shows Electron using jQuery for formatting.</vt:lpstr>
      <vt:lpstr>Electron  Web APIs  This demo accesses an external web service (in JSON, top) and displays a notification when it exceeds a set price.  Good course from Coursetro</vt:lpstr>
      <vt:lpstr>Electron  Bookshelf  Access and view PDF and other documents from a repository. Also has cloud sync, chat, annotations.  Frontend uses a Vue framework. </vt:lpstr>
      <vt:lpstr>Electron  Udemy DL  Downloads Udemy courses for offline viewing on one’s own computer.  Uses Udemy login credentials to access purchased courses.</vt:lpstr>
      <vt:lpstr>Electron  Zap  Client that connects to the Bitcoin Lightning Network (BLN) or the testnet version of the bitcoin network (tBTC). Runs on top of Lightning Network Daemon (LDN) and uses Autopilot. </vt:lpstr>
      <vt:lpstr>Electron  Testing Zap  I put tBTC into my wallet using a ‘faucet’ and then monitored the transaction.   Then connect with peers on the network, create a ‘channel’ with tBTC, then ‘pay’ to (eg) read article.  </vt:lpstr>
      <vt:lpstr>Future  Directions  Future directions range from social networks (Eg. Hyperspace for Mastodon), privacy (Particl), cloud (eg. Docker), </vt:lpstr>
    </vt:vector>
  </TitlesOfParts>
  <Company>NRC-CNRC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Downes, Stephen</dc:creator>
  <cp:lastModifiedBy>Downes, Stephen</cp:lastModifiedBy>
  <cp:revision>99</cp:revision>
  <dcterms:created xsi:type="dcterms:W3CDTF">2019-02-16T20:21:32Z</dcterms:created>
  <dcterms:modified xsi:type="dcterms:W3CDTF">2019-02-27T22:14:41Z</dcterms:modified>
</cp:coreProperties>
</file>